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30"/>
  </p:notesMasterIdLst>
  <p:sldIdLst>
    <p:sldId id="256" r:id="rId2"/>
    <p:sldId id="282" r:id="rId3"/>
    <p:sldId id="353" r:id="rId4"/>
    <p:sldId id="355" r:id="rId5"/>
    <p:sldId id="356" r:id="rId6"/>
    <p:sldId id="358" r:id="rId7"/>
    <p:sldId id="360" r:id="rId8"/>
    <p:sldId id="258" r:id="rId9"/>
    <p:sldId id="364" r:id="rId10"/>
    <p:sldId id="259" r:id="rId11"/>
    <p:sldId id="367" r:id="rId12"/>
    <p:sldId id="368" r:id="rId13"/>
    <p:sldId id="369" r:id="rId14"/>
    <p:sldId id="370" r:id="rId15"/>
    <p:sldId id="372" r:id="rId16"/>
    <p:sldId id="373" r:id="rId17"/>
    <p:sldId id="374" r:id="rId18"/>
    <p:sldId id="375" r:id="rId19"/>
    <p:sldId id="377" r:id="rId20"/>
    <p:sldId id="378" r:id="rId21"/>
    <p:sldId id="379" r:id="rId22"/>
    <p:sldId id="380" r:id="rId23"/>
    <p:sldId id="381" r:id="rId24"/>
    <p:sldId id="382" r:id="rId25"/>
    <p:sldId id="383" r:id="rId26"/>
    <p:sldId id="388" r:id="rId27"/>
    <p:sldId id="390" r:id="rId28"/>
    <p:sldId id="39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DFF"/>
    <a:srgbClr val="FFCCFF"/>
    <a:srgbClr val="CCD5EA"/>
    <a:srgbClr val="E6FDFE"/>
    <a:srgbClr val="E7EBF5"/>
    <a:srgbClr val="CCB3FF"/>
    <a:srgbClr val="9B69FF"/>
    <a:srgbClr val="F0FDFE"/>
    <a:srgbClr val="FBFFFE"/>
    <a:srgbClr val="DFF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5" autoAdjust="0"/>
  </p:normalViewPr>
  <p:slideViewPr>
    <p:cSldViewPr>
      <p:cViewPr varScale="1">
        <p:scale>
          <a:sx n="82" d="100"/>
          <a:sy n="82" d="100"/>
        </p:scale>
        <p:origin x="75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7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004"/>
    </p:cViewPr>
  </p:sorterViewPr>
  <p:notesViewPr>
    <p:cSldViewPr>
      <p:cViewPr varScale="1">
        <p:scale>
          <a:sx n="65" d="100"/>
          <a:sy n="65" d="100"/>
        </p:scale>
        <p:origin x="3154" y="6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D5ED9-E5F1-417C-BBC3-8FE4E4317C9D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6D5B6E-5001-4A6E-8C21-D3138D622C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27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  <a:p>
            <a:endParaRPr lang="x-none" dirty="0"/>
          </a:p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D5B6E-5001-4A6E-8C21-D3138D622C4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59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 dirty="0"/>
          </a:p>
          <a:p>
            <a:endParaRPr lang="sr-Latn-C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6D6DF-E953-478B-8273-0ABDADF8306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 sz="10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sr-Latn-CS" sz="1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6D6DF-E953-478B-8273-0ABDADF8306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3400" y="4419600"/>
            <a:ext cx="5715000" cy="4038600"/>
          </a:xfrm>
        </p:spPr>
        <p:txBody>
          <a:bodyPr/>
          <a:lstStyle/>
          <a:p>
            <a:endParaRPr lang="sr-Latn-RS" b="1" dirty="0"/>
          </a:p>
          <a:p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D5B6E-5001-4A6E-8C21-D3138D622C4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464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D5B6E-5001-4A6E-8C21-D3138D622C4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063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D5B6E-5001-4A6E-8C21-D3138D622C4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5126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D5B6E-5001-4A6E-8C21-D3138D622C4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963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6D6DF-E953-478B-8273-0ABDADF8306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098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3400" y="4419600"/>
            <a:ext cx="5715000" cy="4038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D5B6E-5001-4A6E-8C21-D3138D622C4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367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3400" y="4419600"/>
            <a:ext cx="5715000" cy="4038600"/>
          </a:xfrm>
        </p:spPr>
        <p:txBody>
          <a:bodyPr/>
          <a:lstStyle/>
          <a:p>
            <a:endParaRPr lang="sr-Latn-R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D5B6E-5001-4A6E-8C21-D3138D622C4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041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D5B6E-5001-4A6E-8C21-D3138D622C4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63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b="1" dirty="0"/>
          </a:p>
          <a:p>
            <a:r>
              <a:rPr lang="x-none" b="1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D5B6E-5001-4A6E-8C21-D3138D622C4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729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6D6DF-E953-478B-8273-0ABDADF8306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2506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D5B6E-5001-4A6E-8C21-D3138D622C4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891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D5B6E-5001-4A6E-8C21-D3138D622C4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6442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D5B6E-5001-4A6E-8C21-D3138D622C4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462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D5B6E-5001-4A6E-8C21-D3138D622C4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818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D5B6E-5001-4A6E-8C21-D3138D622C4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0284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3400" y="4419600"/>
            <a:ext cx="5715000" cy="4038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D5B6E-5001-4A6E-8C21-D3138D622C4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115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D5B6E-5001-4A6E-8C21-D3138D622C4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166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D5B6E-5001-4A6E-8C21-D3138D622C4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27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D5B6E-5001-4A6E-8C21-D3138D622C4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79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  <a:p>
            <a:endParaRPr lang="sr-Latn-RS" dirty="0"/>
          </a:p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D5B6E-5001-4A6E-8C21-D3138D622C4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411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b="1" dirty="0"/>
          </a:p>
          <a:p>
            <a:endParaRPr lang="sr-Latn-R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D5B6E-5001-4A6E-8C21-D3138D622C4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882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399"/>
            <a:ext cx="5486400" cy="4648201"/>
          </a:xfrm>
        </p:spPr>
        <p:txBody>
          <a:bodyPr/>
          <a:lstStyle/>
          <a:p>
            <a:endParaRPr lang="sr-Latn-RS" sz="1400" dirty="0"/>
          </a:p>
          <a:p>
            <a:endParaRPr lang="sr-Latn-RS" sz="1400" dirty="0"/>
          </a:p>
          <a:p>
            <a:endParaRPr lang="sr-Latn-R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D5B6E-5001-4A6E-8C21-D3138D622C4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65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b="1" dirty="0"/>
          </a:p>
          <a:p>
            <a:endParaRPr lang="sr-Latn-R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D5B6E-5001-4A6E-8C21-D3138D622C4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44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CS" dirty="0"/>
          </a:p>
          <a:p>
            <a:endParaRPr lang="sr-Latn-C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D5B6E-5001-4A6E-8C21-D3138D622C4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10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D5B6E-5001-4A6E-8C21-D3138D622C4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31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FFDE-042D-464F-9FC7-F1C201F6F503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F79A-6E11-4711-BEA4-40740D9C518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FFDE-042D-464F-9FC7-F1C201F6F503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F79A-6E11-4711-BEA4-40740D9C51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FFDE-042D-464F-9FC7-F1C201F6F503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F79A-6E11-4711-BEA4-40740D9C51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FFDE-042D-464F-9FC7-F1C201F6F503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F79A-6E11-4711-BEA4-40740D9C51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FFDE-042D-464F-9FC7-F1C201F6F503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F79A-6E11-4711-BEA4-40740D9C518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FFDE-042D-464F-9FC7-F1C201F6F503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F79A-6E11-4711-BEA4-40740D9C51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FFDE-042D-464F-9FC7-F1C201F6F503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F79A-6E11-4711-BEA4-40740D9C518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FFDE-042D-464F-9FC7-F1C201F6F503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F79A-6E11-4711-BEA4-40740D9C51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FFDE-042D-464F-9FC7-F1C201F6F503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F79A-6E11-4711-BEA4-40740D9C51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FFDE-042D-464F-9FC7-F1C201F6F503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F79A-6E11-4711-BEA4-40740D9C518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FFDE-042D-464F-9FC7-F1C201F6F503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F79A-6E11-4711-BEA4-40740D9C51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587FFDE-042D-464F-9FC7-F1C201F6F503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9C0F79A-6E11-4711-BEA4-40740D9C51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38201"/>
            <a:ext cx="8229600" cy="1981200"/>
          </a:xfrm>
        </p:spPr>
        <p:txBody>
          <a:bodyPr/>
          <a:lstStyle/>
          <a:p>
            <a:pPr algn="ctr"/>
            <a:r>
              <a:rPr lang="sr-Latn-RS" sz="4000" b="1" dirty="0">
                <a:latin typeface="Constantia" pitchFamily="18" charset="0"/>
                <a:ea typeface="Tahoma" pitchFamily="34" charset="0"/>
                <a:cs typeface="Tahoma" pitchFamily="34" charset="0"/>
              </a:rPr>
              <a:t>Prevencija i TERAPIJA infekcija urinarnog trakta</a:t>
            </a:r>
            <a:endParaRPr lang="en-US" sz="4000" b="1" dirty="0">
              <a:latin typeface="Constantia" pitchFamily="18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733800"/>
            <a:ext cx="7772400" cy="533400"/>
          </a:xfrm>
        </p:spPr>
        <p:txBody>
          <a:bodyPr/>
          <a:lstStyle/>
          <a:p>
            <a:r>
              <a:rPr lang="x-none" dirty="0">
                <a:latin typeface="Constantia" pitchFamily="18" charset="0"/>
              </a:rPr>
              <a:t>Biserka Tirmenštajn Janković</a:t>
            </a:r>
            <a:endParaRPr lang="en-US" dirty="0">
              <a:latin typeface="Constantia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F77AFD-81F6-4172-98B2-C2C4ED31E4AD}"/>
              </a:ext>
            </a:extLst>
          </p:cNvPr>
          <p:cNvSpPr txBox="1"/>
          <p:nvPr/>
        </p:nvSpPr>
        <p:spPr>
          <a:xfrm>
            <a:off x="614264" y="4253204"/>
            <a:ext cx="792013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2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onstantia" panose="02030602050306030303" pitchFamily="18" charset="0"/>
              </a:rPr>
              <a:t>Odeljenje nefrologije i hemodijalize, ZC “Zaječar”, Zaječar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CS" sz="16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D3EC136A-B71A-428E-BD8F-03F08428C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738AC8">
              <a:lumMod val="50000"/>
            </a:srgbClr>
          </a:solidFill>
          <a:ln w="635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</a:rPr>
              <a:t>XXXIX Timočki medicinski dani, 26. septembar 2020., Zaječar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188594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90600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pPr algn="ctr"/>
            <a:r>
              <a:rPr lang="sr-Latn-C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OSNOVNI PRINCIPI ANTIMIKROBNE TERAPIJE</a:t>
            </a:r>
            <a:endParaRPr lang="en-US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362200"/>
            <a:ext cx="820891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sr-Latn-CS" sz="2400" dirty="0"/>
              <a:t>Najvažnije komponente rukovodjenja antimikrobnom terapijom</a:t>
            </a:r>
            <a:r>
              <a:rPr lang="en-US" sz="2400" dirty="0"/>
              <a:t>: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• </a:t>
            </a:r>
            <a:r>
              <a:rPr lang="en-US" sz="2000" dirty="0"/>
              <a:t>re</a:t>
            </a:r>
            <a:r>
              <a:rPr lang="sr-Latn-CS" sz="2000" dirty="0"/>
              <a:t>dovni </a:t>
            </a:r>
            <a:r>
              <a:rPr lang="sr-Latn-CS" sz="2000" b="1" dirty="0"/>
              <a:t>treninzi</a:t>
            </a:r>
            <a:r>
              <a:rPr lang="sr-Latn-CS" sz="2000" dirty="0"/>
              <a:t> osoblja za pravilnu primenu antibiotika</a:t>
            </a:r>
            <a:r>
              <a:rPr lang="en-US" sz="2000" dirty="0"/>
              <a:t>;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• </a:t>
            </a:r>
            <a:r>
              <a:rPr lang="sr-Latn-CS" sz="2000" dirty="0"/>
              <a:t>pridržavanje lokalnih, nacionalnih ili internacionalnih </a:t>
            </a:r>
            <a:r>
              <a:rPr lang="sr-Latn-CS" sz="2000" b="1" dirty="0"/>
              <a:t>smernica</a:t>
            </a:r>
            <a:r>
              <a:rPr lang="en-US" sz="2000" dirty="0"/>
              <a:t>;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• </a:t>
            </a:r>
            <a:r>
              <a:rPr lang="sr-Latn-CS" sz="2000" dirty="0"/>
              <a:t>redovne </a:t>
            </a:r>
            <a:r>
              <a:rPr lang="sr-Latn-CS" sz="2000" b="1" dirty="0"/>
              <a:t>odeljenske vizite i konsultacije </a:t>
            </a:r>
            <a:r>
              <a:rPr lang="sr-Latn-CS" sz="2000" dirty="0"/>
              <a:t>sa specijalistima infektivnih bolesti i kliničkim mikrobiolozima</a:t>
            </a:r>
            <a:r>
              <a:rPr lang="en-US" sz="2000" dirty="0"/>
              <a:t>;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• </a:t>
            </a:r>
            <a:r>
              <a:rPr lang="sr-Latn-CS" sz="2000" b="1" dirty="0"/>
              <a:t>kontrola</a:t>
            </a:r>
            <a:r>
              <a:rPr lang="sr-Latn-CS" sz="2000" dirty="0"/>
              <a:t> pridržavanja smernica i ishoda lečenja</a:t>
            </a:r>
            <a:r>
              <a:rPr lang="en-US" sz="2000" dirty="0"/>
              <a:t>;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• </a:t>
            </a:r>
            <a:r>
              <a:rPr lang="sr-Latn-CS" sz="2000" dirty="0"/>
              <a:t>redovno praćenje i </a:t>
            </a:r>
            <a:r>
              <a:rPr lang="sr-Latn-CS" sz="2000" b="1" dirty="0"/>
              <a:t>povratne informacije </a:t>
            </a:r>
            <a:r>
              <a:rPr lang="sr-Latn-CS" sz="2000" dirty="0"/>
              <a:t>lekarima o učinku antibiotika i lokalnom profilu rezistencije na patogene. 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5332"/>
            <a:ext cx="82296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sr-Latn-CS" dirty="0"/>
              <a:t>Nekomplikovani cistitis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5462313"/>
              </p:ext>
            </p:extLst>
          </p:nvPr>
        </p:nvGraphicFramePr>
        <p:xfrm>
          <a:off x="376029" y="901745"/>
          <a:ext cx="8424936" cy="3695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14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0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Latn-CS" dirty="0"/>
                        <a:t>SAŽETAK DOKAZA za </a:t>
                      </a:r>
                      <a:r>
                        <a:rPr lang="sr-Latn-CS" b="1" dirty="0"/>
                        <a:t>dijagnostičku evaluaciju</a:t>
                      </a:r>
                      <a:endParaRPr lang="en-US" b="1" dirty="0"/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ND</a:t>
                      </a:r>
                      <a:endParaRPr lang="en-US" dirty="0"/>
                    </a:p>
                  </a:txBody>
                  <a:tcPr marL="36000" marR="36000" marT="18000" marB="180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CS" sz="1400" dirty="0"/>
                        <a:t>Precizna dg se može zasnivati na </a:t>
                      </a:r>
                      <a:r>
                        <a:rPr lang="sr-Latn-CS" sz="1400" b="1" dirty="0"/>
                        <a:t>ciljanoj anamnezi </a:t>
                      </a:r>
                      <a:r>
                        <a:rPr lang="sr-Latn-CS" sz="1400" dirty="0"/>
                        <a:t>simptoma donjeg UT i odsustvu vaginalnog sekreta ili iritacije</a:t>
                      </a:r>
                      <a:endParaRPr lang="en-US" sz="1400" dirty="0"/>
                    </a:p>
                  </a:txBody>
                  <a:tcPr marL="36000" marR="36000" marT="18000" marB="1800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CS" sz="1400" dirty="0"/>
                        <a:t>2b</a:t>
                      </a:r>
                      <a:endParaRPr lang="en-US" sz="1400" dirty="0"/>
                    </a:p>
                  </a:txBody>
                  <a:tcPr marL="36000" marR="36000" marT="18000" marB="1800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560">
                <a:tc>
                  <a:txBody>
                    <a:bodyPr/>
                    <a:lstStyle/>
                    <a:p>
                      <a:r>
                        <a:rPr lang="sr-Latn-CS" sz="1400" dirty="0"/>
                        <a:t>Mikrobiološka</a:t>
                      </a:r>
                      <a:r>
                        <a:rPr lang="sr-Latn-CS" sz="1400" baseline="0" dirty="0"/>
                        <a:t> dg: </a:t>
                      </a:r>
                      <a:r>
                        <a:rPr lang="sr-Latn-CS" sz="1400" b="1" baseline="0" dirty="0"/>
                        <a:t>b</a:t>
                      </a:r>
                      <a:r>
                        <a:rPr lang="sr-Latn-CS" sz="1400" b="1" dirty="0"/>
                        <a:t>roj uropatogena ≥ 10</a:t>
                      </a:r>
                      <a:r>
                        <a:rPr lang="sr-Latn-CS" sz="1400" b="1" baseline="30000" dirty="0"/>
                        <a:t>3</a:t>
                      </a:r>
                      <a:r>
                        <a:rPr lang="sr-Latn-CS" sz="1400" b="1" dirty="0"/>
                        <a:t> CFU/mL </a:t>
                      </a:r>
                      <a:r>
                        <a:rPr lang="sr-Latn-CS" sz="1400" dirty="0"/>
                        <a:t>kod</a:t>
                      </a:r>
                      <a:r>
                        <a:rPr lang="sr-Latn-CS" sz="1400" baseline="0" dirty="0"/>
                        <a:t> žena sa simptomima nekomplikovanog cistitisa.</a:t>
                      </a:r>
                      <a:endParaRPr lang="en-US" sz="1400" dirty="0"/>
                    </a:p>
                  </a:txBody>
                  <a:tcPr marL="36000" marR="36000" marT="18000" marB="1800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CS" sz="1400" dirty="0"/>
                        <a:t>3</a:t>
                      </a:r>
                      <a:endParaRPr lang="en-US" sz="1400" dirty="0"/>
                    </a:p>
                  </a:txBody>
                  <a:tcPr marL="36000" marR="36000" marT="18000" marB="1800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/>
                        <a:t>PREPORUKE</a:t>
                      </a:r>
                      <a:endParaRPr lang="en-US" dirty="0"/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OS</a:t>
                      </a:r>
                      <a:endParaRPr lang="en-US" dirty="0"/>
                    </a:p>
                  </a:txBody>
                  <a:tcPr marL="36000" marR="36000" marT="18000" marB="180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CS" sz="1400" dirty="0"/>
                        <a:t>Dijagnoza kod žena koje nemaju druge faktore rizika za komplikovane IUT zasniva se na: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sr-Latn-CS" sz="1400" dirty="0"/>
                        <a:t>   Ciljanoj anamnezi simptoma donjih mokraćnih puteva (dizurija, polakisurija, urgencija)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sr-Latn-CS" sz="1400" dirty="0"/>
                        <a:t>   Odsustvu vaginalnog sekreta ili iritacije</a:t>
                      </a:r>
                      <a:endParaRPr lang="en-US" sz="1400" dirty="0"/>
                    </a:p>
                  </a:txBody>
                  <a:tcPr marL="36000" marR="36000" marT="18000" marB="1800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CS" sz="1400" dirty="0"/>
                    </a:p>
                    <a:p>
                      <a:r>
                        <a:rPr lang="sr-Latn-CS" sz="1400" dirty="0"/>
                        <a:t>Jaka</a:t>
                      </a:r>
                      <a:endParaRPr lang="en-US" sz="1400" dirty="0"/>
                    </a:p>
                  </a:txBody>
                  <a:tcPr marL="36000" marR="36000" marT="18000" marB="1800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6424">
                <a:tc>
                  <a:txBody>
                    <a:bodyPr/>
                    <a:lstStyle/>
                    <a:p>
                      <a:r>
                        <a:rPr lang="sr-Latn-CS" sz="1400" dirty="0"/>
                        <a:t>Upotreba urin traka (dipstick) za dg nekomplikovanog cistitisa</a:t>
                      </a:r>
                      <a:endParaRPr lang="en-US" sz="1400" dirty="0"/>
                    </a:p>
                  </a:txBody>
                  <a:tcPr marL="36000" marR="36000" marT="18000" marB="1800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CS" sz="1400" dirty="0"/>
                        <a:t>Slaba</a:t>
                      </a:r>
                      <a:endParaRPr lang="en-US" sz="1400" dirty="0"/>
                    </a:p>
                  </a:txBody>
                  <a:tcPr marL="36000" marR="36000" marT="18000" marB="1800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CS" sz="1400" dirty="0"/>
                        <a:t>Urinokulture treba uzeti u sledećim situacijama: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sr-Latn-CS" sz="1400" dirty="0"/>
                        <a:t>   Suspektni</a:t>
                      </a:r>
                      <a:r>
                        <a:rPr lang="sr-Latn-CS" sz="1400" baseline="0" dirty="0"/>
                        <a:t> akutni pijelonefritis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sr-Latn-CS" sz="1400" baseline="0" dirty="0"/>
                        <a:t>   Simptomi koje se ne rešavaju ili ponavljaju unutar 4 nedelje od završetka tretmana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sr-Latn-CS" sz="1400" baseline="0" dirty="0"/>
                        <a:t>   Žene koje se prezentuju atipičnim simptomima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sr-Latn-CS" sz="1400" baseline="0" dirty="0"/>
                        <a:t>   Trudne žene</a:t>
                      </a:r>
                      <a:endParaRPr lang="en-US" sz="1400" dirty="0"/>
                    </a:p>
                  </a:txBody>
                  <a:tcPr marL="36000" marR="36000" marT="18000" marB="1800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CS" sz="1400" dirty="0"/>
                    </a:p>
                    <a:p>
                      <a:r>
                        <a:rPr lang="sr-Latn-CS" sz="1400" dirty="0"/>
                        <a:t>Jaka</a:t>
                      </a:r>
                      <a:endParaRPr lang="en-US" sz="1400" dirty="0"/>
                    </a:p>
                  </a:txBody>
                  <a:tcPr marL="36000" marR="36000" marT="18000" marB="1800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952420"/>
              </p:ext>
            </p:extLst>
          </p:nvPr>
        </p:nvGraphicFramePr>
        <p:xfrm>
          <a:off x="323528" y="4876800"/>
          <a:ext cx="8496944" cy="171466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88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3948">
                <a:tc>
                  <a:txBody>
                    <a:bodyPr/>
                    <a:lstStyle/>
                    <a:p>
                      <a:r>
                        <a:rPr lang="sr-Latn-CS" dirty="0"/>
                        <a:t>SAŽETAK DOKAZA</a:t>
                      </a:r>
                      <a:endParaRPr lang="en-US" dirty="0"/>
                    </a:p>
                  </a:txBody>
                  <a:tcPr marL="36000" marR="36000" marT="36000" marB="0"/>
                </a:tc>
                <a:tc>
                  <a:txBody>
                    <a:bodyPr/>
                    <a:lstStyle/>
                    <a:p>
                      <a:r>
                        <a:rPr lang="sr-Latn-CS" sz="1800" dirty="0"/>
                        <a:t>ND</a:t>
                      </a:r>
                      <a:endParaRPr lang="en-US" sz="1800" dirty="0"/>
                    </a:p>
                  </a:txBody>
                  <a:tcPr marL="36000" marR="36000" marT="36000" marB="0"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PREPORUKE</a:t>
                      </a:r>
                      <a:endParaRPr lang="en-US" dirty="0"/>
                    </a:p>
                  </a:txBody>
                  <a:tcPr marL="36000" marR="36000" marT="36000" marB="0"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OS</a:t>
                      </a:r>
                      <a:endParaRPr lang="en-US" dirty="0"/>
                    </a:p>
                  </a:txBody>
                  <a:tcPr marL="36000" marR="36000" marT="3600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164">
                <a:tc>
                  <a:txBody>
                    <a:bodyPr/>
                    <a:lstStyle/>
                    <a:p>
                      <a:r>
                        <a:rPr lang="sr-Latn-CS" sz="1200" dirty="0"/>
                        <a:t>Klinički</a:t>
                      </a:r>
                      <a:r>
                        <a:rPr lang="sr-Latn-CS" sz="1200" baseline="0" dirty="0"/>
                        <a:t> uspeh tretmana nekomplikovanog cistitisa je značajno veći kod žena tretiranih antibiotikom nego placebom</a:t>
                      </a:r>
                      <a:endParaRPr lang="en-US" sz="1200" dirty="0"/>
                    </a:p>
                  </a:txBody>
                  <a:tcPr marL="36000" marR="36000" marT="36000" marB="0"/>
                </a:tc>
                <a:tc>
                  <a:txBody>
                    <a:bodyPr/>
                    <a:lstStyle/>
                    <a:p>
                      <a:r>
                        <a:rPr lang="sr-Latn-CS" sz="1400" dirty="0"/>
                        <a:t>1b</a:t>
                      </a:r>
                      <a:endParaRPr lang="en-US" sz="1400" dirty="0"/>
                    </a:p>
                  </a:txBody>
                  <a:tcPr marL="36000" marR="36000" marT="36000" marB="0"/>
                </a:tc>
                <a:tc>
                  <a:txBody>
                    <a:bodyPr/>
                    <a:lstStyle/>
                    <a:p>
                      <a:r>
                        <a:rPr lang="sr-Latn-CS" sz="1400" dirty="0"/>
                        <a:t>Propisivanje fosfomycin trometamola, pivmecillinama ili nitrofurantiona</a:t>
                      </a:r>
                      <a:r>
                        <a:rPr lang="sr-Latn-CS" sz="1400" baseline="0" dirty="0"/>
                        <a:t> je  prva linija tretmana kod žena</a:t>
                      </a:r>
                      <a:endParaRPr lang="en-US" sz="1400" dirty="0"/>
                    </a:p>
                  </a:txBody>
                  <a:tcPr marL="36000" marR="36000" marT="36000" marB="0"/>
                </a:tc>
                <a:tc>
                  <a:txBody>
                    <a:bodyPr/>
                    <a:lstStyle/>
                    <a:p>
                      <a:endParaRPr lang="sr-Latn-CS" sz="1400" dirty="0"/>
                    </a:p>
                    <a:p>
                      <a:r>
                        <a:rPr lang="sr-Latn-CS" sz="1400" dirty="0"/>
                        <a:t>Jaka</a:t>
                      </a:r>
                      <a:endParaRPr lang="en-US" sz="1400" dirty="0"/>
                    </a:p>
                  </a:txBody>
                  <a:tcPr marL="36000" marR="36000" marT="3600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662">
                <a:tc>
                  <a:txBody>
                    <a:bodyPr/>
                    <a:lstStyle/>
                    <a:p>
                      <a:r>
                        <a:rPr lang="sr-Latn-CS" sz="1200" dirty="0"/>
                        <a:t>Aminopenicilini i fluorohinoloni nisu više pogodni za th zbog negativnih ekoloških efekata i visoke stope rezistencije</a:t>
                      </a:r>
                      <a:endParaRPr lang="en-US" sz="1200" dirty="0"/>
                    </a:p>
                  </a:txBody>
                  <a:tcPr marL="36000" marR="36000" marT="36000" marB="0"/>
                </a:tc>
                <a:tc>
                  <a:txBody>
                    <a:bodyPr/>
                    <a:lstStyle/>
                    <a:p>
                      <a:r>
                        <a:rPr lang="sr-Latn-CS" sz="1400" dirty="0"/>
                        <a:t>3</a:t>
                      </a:r>
                      <a:endParaRPr lang="en-US" sz="1400" dirty="0"/>
                    </a:p>
                  </a:txBody>
                  <a:tcPr marL="36000" marR="36000" marT="36000" marB="0"/>
                </a:tc>
                <a:tc>
                  <a:txBody>
                    <a:bodyPr/>
                    <a:lstStyle/>
                    <a:p>
                      <a:r>
                        <a:rPr lang="sr-Latn-CS" sz="1400" dirty="0">
                          <a:solidFill>
                            <a:srgbClr val="C00000"/>
                          </a:solidFill>
                        </a:rPr>
                        <a:t>Ne koristiti aminopenicline ili fluorohinolone za tretiranje nekomplikovanog cistitisa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0"/>
                </a:tc>
                <a:tc>
                  <a:txBody>
                    <a:bodyPr/>
                    <a:lstStyle/>
                    <a:p>
                      <a:r>
                        <a:rPr lang="sr-Latn-CS" sz="1400" dirty="0"/>
                        <a:t>Jaka</a:t>
                      </a:r>
                      <a:endParaRPr lang="en-US" sz="1400" dirty="0"/>
                    </a:p>
                  </a:txBody>
                  <a:tcPr marL="36000" marR="36000" marT="3600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9532" y="4532072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b="1" dirty="0"/>
              <a:t>Antimikrobna terapija</a:t>
            </a:r>
            <a:endParaRPr lang="en-US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3AA677-E989-47AC-9DE1-7F6DA111EFB3}"/>
              </a:ext>
            </a:extLst>
          </p:cNvPr>
          <p:cNvSpPr/>
          <p:nvPr/>
        </p:nvSpPr>
        <p:spPr>
          <a:xfrm>
            <a:off x="4588497" y="65810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Latn-CS" sz="1200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EAU guidelines on urological infections, update march 2018</a:t>
            </a:r>
            <a:endParaRPr lang="en-US" sz="1200" dirty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B0BD4-8074-4AB4-B83C-1AF44242D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RS" sz="3200" dirty="0"/>
              <a:t>PREDLOŽENI  PROTOKOLI  ANTIMIKROBNE TERAPIJE  ZA  NEKOMPLIKOVANE  CISTITISE</a:t>
            </a:r>
            <a:endParaRPr lang="en-US" sz="32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FCE0131-376A-4FDE-A984-78FADBF9D0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4181154"/>
              </p:ext>
            </p:extLst>
          </p:nvPr>
        </p:nvGraphicFramePr>
        <p:xfrm>
          <a:off x="457200" y="1524000"/>
          <a:ext cx="8229600" cy="50224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172933198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41170696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064835017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573288427"/>
                    </a:ext>
                  </a:extLst>
                </a:gridCol>
              </a:tblGrid>
              <a:tr h="142240">
                <a:tc>
                  <a:txBody>
                    <a:bodyPr/>
                    <a:lstStyle/>
                    <a:p>
                      <a:r>
                        <a:rPr lang="sr-Latn-RS" sz="1800" b="1" dirty="0">
                          <a:solidFill>
                            <a:srgbClr val="C00000"/>
                          </a:solidFill>
                        </a:rPr>
                        <a:t>Antimikrobni lek</a:t>
                      </a:r>
                      <a:endParaRPr 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sr-Latn-RS" sz="1800" b="1" dirty="0">
                          <a:solidFill>
                            <a:srgbClr val="C00000"/>
                          </a:solidFill>
                        </a:rPr>
                        <a:t>Dnevna doza</a:t>
                      </a:r>
                      <a:endParaRPr 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sr-Latn-RS" sz="1800" b="1" dirty="0">
                          <a:solidFill>
                            <a:srgbClr val="C00000"/>
                          </a:solidFill>
                        </a:rPr>
                        <a:t>Trajanje th</a:t>
                      </a:r>
                      <a:endParaRPr 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sr-Latn-RS" sz="1800" b="1" dirty="0">
                          <a:solidFill>
                            <a:srgbClr val="C00000"/>
                          </a:solidFill>
                        </a:rPr>
                        <a:t>Komentari</a:t>
                      </a:r>
                      <a:endParaRPr 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 marL="45720" marR="0" marT="0" marB="0"/>
                </a:tc>
                <a:extLst>
                  <a:ext uri="{0D108BD9-81ED-4DB2-BD59-A6C34878D82A}">
                    <a16:rowId xmlns:a16="http://schemas.microsoft.com/office/drawing/2014/main" val="548526610"/>
                  </a:ext>
                </a:extLst>
              </a:tr>
              <a:tr h="313284">
                <a:tc gridSpan="4">
                  <a:txBody>
                    <a:bodyPr/>
                    <a:lstStyle/>
                    <a:p>
                      <a:r>
                        <a:rPr lang="sr-Latn-RS" sz="1600" b="1" dirty="0">
                          <a:solidFill>
                            <a:schemeClr val="tx1"/>
                          </a:solidFill>
                        </a:rPr>
                        <a:t>Prva linija kod žena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45720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45720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756783"/>
                  </a:ext>
                </a:extLst>
              </a:tr>
              <a:tr h="247244">
                <a:tc>
                  <a:txBody>
                    <a:bodyPr/>
                    <a:lstStyle/>
                    <a:p>
                      <a:r>
                        <a:rPr lang="sr-Latn-RS" sz="1400" dirty="0"/>
                        <a:t>Fosfomycin trometamol</a:t>
                      </a:r>
                      <a:endParaRPr lang="en-US" sz="1400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sr-Latn-RS" sz="1400" dirty="0"/>
                        <a:t>3 g dnevno</a:t>
                      </a:r>
                      <a:endParaRPr lang="en-US" sz="1400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sr-Latn-RS" sz="1400" dirty="0"/>
                        <a:t>1 dan</a:t>
                      </a:r>
                      <a:endParaRPr lang="en-US" sz="1400" dirty="0"/>
                    </a:p>
                  </a:txBody>
                  <a:tcPr marL="45720" marR="0" marT="0" marB="0"/>
                </a:tc>
                <a:tc rowSpan="5">
                  <a:txBody>
                    <a:bodyPr/>
                    <a:lstStyle/>
                    <a:p>
                      <a:r>
                        <a:rPr lang="sr-Latn-RS" sz="1400" dirty="0"/>
                        <a:t>Preporučeno samo kod žena sa nekomplikovanim cistitisom.</a:t>
                      </a:r>
                      <a:endParaRPr lang="en-US" sz="1400" dirty="0"/>
                    </a:p>
                  </a:txBody>
                  <a:tcPr marL="45720" marR="0" marT="0" marB="0"/>
                </a:tc>
                <a:extLst>
                  <a:ext uri="{0D108BD9-81ED-4DB2-BD59-A6C34878D82A}">
                    <a16:rowId xmlns:a16="http://schemas.microsoft.com/office/drawing/2014/main" val="1470571010"/>
                  </a:ext>
                </a:extLst>
              </a:tr>
              <a:tr h="277724">
                <a:tc>
                  <a:txBody>
                    <a:bodyPr/>
                    <a:lstStyle/>
                    <a:p>
                      <a:r>
                        <a:rPr lang="sr-Latn-RS" sz="1400" dirty="0"/>
                        <a:t>Nitrofurantoin macrocrystal</a:t>
                      </a:r>
                      <a:endParaRPr lang="en-US" sz="1400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sr-Latn-RS" sz="1400" dirty="0"/>
                        <a:t>50-100mg S. 4x1</a:t>
                      </a:r>
                      <a:endParaRPr lang="en-US" sz="1400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sr-Latn-RS" sz="1400" dirty="0"/>
                        <a:t>5 dana</a:t>
                      </a:r>
                      <a:endParaRPr lang="en-US" sz="1400" dirty="0"/>
                    </a:p>
                  </a:txBody>
                  <a:tcPr marL="45720" marR="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6813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sz="1400" dirty="0"/>
                        <a:t>Nitrofurantoin monohydrate/ macrocrystals</a:t>
                      </a:r>
                      <a:endParaRPr lang="en-US" sz="1400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sr-Latn-RS" sz="1400" dirty="0"/>
                        <a:t>100mg S. 2x1</a:t>
                      </a:r>
                      <a:endParaRPr lang="en-US" sz="1400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sr-Latn-RS" sz="1400" dirty="0"/>
                        <a:t>5 dana</a:t>
                      </a:r>
                      <a:endParaRPr lang="en-US" sz="1400" dirty="0"/>
                    </a:p>
                  </a:txBody>
                  <a:tcPr marL="45720" marR="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185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dirty="0"/>
                        <a:t>Nitrofurantoin macrocrystal prolonged release</a:t>
                      </a:r>
                      <a:endParaRPr lang="en-US" sz="1400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sr-Latn-RS" sz="1400" dirty="0"/>
                        <a:t>100mg S. 2x1</a:t>
                      </a:r>
                      <a:endParaRPr lang="en-US" sz="1400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sr-Latn-RS" sz="1400" dirty="0"/>
                        <a:t>5 dana</a:t>
                      </a:r>
                      <a:endParaRPr lang="en-US" sz="1400" dirty="0"/>
                    </a:p>
                  </a:txBody>
                  <a:tcPr marL="45720" marR="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7860198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r>
                        <a:rPr lang="sr-Latn-RS" sz="1400" dirty="0"/>
                        <a:t>Pivmecillinam</a:t>
                      </a:r>
                      <a:endParaRPr lang="en-US" sz="1400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sr-Latn-RS" sz="1400" dirty="0"/>
                        <a:t>200mg S. 3x1</a:t>
                      </a:r>
                      <a:endParaRPr lang="en-US" sz="1400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sr-Latn-RS" sz="1400" dirty="0"/>
                        <a:t>3-5 dana</a:t>
                      </a:r>
                      <a:endParaRPr lang="en-US" sz="1400" dirty="0"/>
                    </a:p>
                  </a:txBody>
                  <a:tcPr marL="45720" marR="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5365209"/>
                  </a:ext>
                </a:extLst>
              </a:tr>
              <a:tr h="313232">
                <a:tc gridSpan="4">
                  <a:txBody>
                    <a:bodyPr/>
                    <a:lstStyle/>
                    <a:p>
                      <a:r>
                        <a:rPr lang="sr-Latn-RS" sz="1600" b="1" dirty="0"/>
                        <a:t>Alternative</a:t>
                      </a:r>
                      <a:endParaRPr lang="en-US" sz="1600" b="1" dirty="0"/>
                    </a:p>
                  </a:txBody>
                  <a:tcPr marL="4572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/>
                    </a:p>
                  </a:txBody>
                  <a:tcPr marL="45720" marR="0" marT="0" marB="0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5720" marR="0" marT="0" marB="0"/>
                </a:tc>
                <a:tc hMerge="1"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 marL="4572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05372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sr-Latn-RS" sz="1400" dirty="0"/>
                        <a:t>Cephalosporins (tj cefadroxil)</a:t>
                      </a:r>
                      <a:endParaRPr lang="en-US" sz="1400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sr-Latn-RS" sz="1400" dirty="0"/>
                        <a:t>500mg S. 2x1</a:t>
                      </a:r>
                      <a:endParaRPr lang="en-US" sz="1400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sr-Latn-RS" sz="1400" dirty="0"/>
                        <a:t>3 dana</a:t>
                      </a:r>
                      <a:endParaRPr lang="en-US" sz="1400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sr-Latn-RS" sz="1400" dirty="0"/>
                        <a:t>Ili komparabilno</a:t>
                      </a:r>
                      <a:endParaRPr lang="en-US" sz="1400" dirty="0"/>
                    </a:p>
                  </a:txBody>
                  <a:tcPr marL="45720" marR="0" marT="0" marB="0"/>
                </a:tc>
                <a:extLst>
                  <a:ext uri="{0D108BD9-81ED-4DB2-BD59-A6C34878D82A}">
                    <a16:rowId xmlns:a16="http://schemas.microsoft.com/office/drawing/2014/main" val="3372408486"/>
                  </a:ext>
                </a:extLst>
              </a:tr>
              <a:tr h="304800">
                <a:tc gridSpan="4">
                  <a:txBody>
                    <a:bodyPr/>
                    <a:lstStyle/>
                    <a:p>
                      <a:r>
                        <a:rPr lang="sr-Latn-RS" sz="1600" b="1" dirty="0"/>
                        <a:t>Ako je lokalni obrazac rezistencije za E. Coli &lt; 20%</a:t>
                      </a:r>
                      <a:endParaRPr lang="en-US" sz="1600" b="1" dirty="0"/>
                    </a:p>
                  </a:txBody>
                  <a:tcPr marL="4572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5720" marR="0" marT="0" marB="0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5720" marR="0" marT="0" marB="0"/>
                </a:tc>
                <a:tc hMerge="1"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 marL="4572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282667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r>
                        <a:rPr lang="sr-Latn-RS" sz="1400" dirty="0"/>
                        <a:t>Trimethoprim</a:t>
                      </a:r>
                      <a:endParaRPr lang="en-US" sz="1400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sr-Latn-RS" sz="1400" dirty="0"/>
                        <a:t>200mg S. 2x1</a:t>
                      </a:r>
                      <a:endParaRPr lang="en-US" sz="1400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sr-Latn-RS" sz="1400" dirty="0"/>
                        <a:t>5 dana</a:t>
                      </a:r>
                      <a:endParaRPr lang="en-US" sz="1400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sr-Latn-RS" sz="1400"/>
                        <a:t>Ne u prvom trimestru trudnoće</a:t>
                      </a:r>
                      <a:endParaRPr lang="en-US" sz="1400" dirty="0"/>
                    </a:p>
                  </a:txBody>
                  <a:tcPr marL="45720" marR="0" marT="0" marB="0"/>
                </a:tc>
                <a:extLst>
                  <a:ext uri="{0D108BD9-81ED-4DB2-BD59-A6C34878D82A}">
                    <a16:rowId xmlns:a16="http://schemas.microsoft.com/office/drawing/2014/main" val="3731882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sz="1400" dirty="0"/>
                        <a:t>Trimethoprim-sulphamethoxazole</a:t>
                      </a:r>
                      <a:endParaRPr lang="en-US" sz="1400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sr-Latn-RS" sz="1400" dirty="0"/>
                        <a:t>160/800mg S. 2x1</a:t>
                      </a:r>
                      <a:endParaRPr lang="en-US" sz="1400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sr-Latn-RS" sz="1400" dirty="0"/>
                        <a:t>3 dana</a:t>
                      </a:r>
                      <a:endParaRPr lang="en-US" sz="1400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sr-Latn-RS" sz="1400" dirty="0"/>
                        <a:t>Ne u poslednjem trimestru trudnoće</a:t>
                      </a:r>
                      <a:endParaRPr lang="en-US" sz="1400" dirty="0"/>
                    </a:p>
                  </a:txBody>
                  <a:tcPr marL="45720" marR="0" marT="0" marB="0"/>
                </a:tc>
                <a:extLst>
                  <a:ext uri="{0D108BD9-81ED-4DB2-BD59-A6C34878D82A}">
                    <a16:rowId xmlns:a16="http://schemas.microsoft.com/office/drawing/2014/main" val="2574693600"/>
                  </a:ext>
                </a:extLst>
              </a:tr>
              <a:tr h="284480">
                <a:tc gridSpan="4">
                  <a:txBody>
                    <a:bodyPr/>
                    <a:lstStyle/>
                    <a:p>
                      <a:r>
                        <a:rPr lang="sr-Latn-RS" sz="1600" b="1" dirty="0"/>
                        <a:t>Tretman u muškaraca</a:t>
                      </a:r>
                      <a:endParaRPr lang="en-US" sz="1600" b="1" dirty="0"/>
                    </a:p>
                  </a:txBody>
                  <a:tcPr marL="4572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/>
                    </a:p>
                  </a:txBody>
                  <a:tcPr marL="45720" marR="0" marT="0" marB="0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5720" marR="0" marT="0" marB="0"/>
                </a:tc>
                <a:tc hMerge="1"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 marL="4572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290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dirty="0"/>
                        <a:t>Trimethoprim-sulphamethoxazole</a:t>
                      </a:r>
                      <a:endParaRPr lang="en-US" sz="1400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sr-Latn-RS" sz="1400" dirty="0"/>
                        <a:t>160/800mg S. 2x1 </a:t>
                      </a:r>
                      <a:endParaRPr lang="en-US" sz="1400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sr-Latn-RS" sz="1400" dirty="0"/>
                        <a:t>7 dana</a:t>
                      </a:r>
                      <a:endParaRPr lang="en-US" sz="1400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sr-Latn-RS" sz="1400" dirty="0"/>
                        <a:t>Ograničeno na muškarce, fluorohinoloni se takodje mogu propisati u skladu sa lokalnim testovima osetljivosti</a:t>
                      </a:r>
                      <a:endParaRPr lang="en-US" sz="1400" dirty="0"/>
                    </a:p>
                  </a:txBody>
                  <a:tcPr marL="45720" marR="0" marT="0" marB="0"/>
                </a:tc>
                <a:extLst>
                  <a:ext uri="{0D108BD9-81ED-4DB2-BD59-A6C34878D82A}">
                    <a16:rowId xmlns:a16="http://schemas.microsoft.com/office/drawing/2014/main" val="921062182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2B2F3C61-37BB-48C4-B950-D7943BB87023}"/>
              </a:ext>
            </a:extLst>
          </p:cNvPr>
          <p:cNvSpPr/>
          <p:nvPr/>
        </p:nvSpPr>
        <p:spPr>
          <a:xfrm>
            <a:off x="4572000" y="6558220"/>
            <a:ext cx="42221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r-Latn-CS" sz="1200" dirty="0">
                <a:solidFill>
                  <a:srgbClr val="0BD0D9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EAU guidelines on urological infections, update march 2018</a:t>
            </a:r>
            <a:endParaRPr lang="en-US" sz="1200" dirty="0">
              <a:solidFill>
                <a:srgbClr val="0BD0D9">
                  <a:lumMod val="5000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84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3849C-3DCD-46BD-8B7D-DCCE1BB15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Rekurentne infekcije urinarnog trakta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056779C-E2A9-4099-B310-2192D1F96F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2784407"/>
              </p:ext>
            </p:extLst>
          </p:nvPr>
        </p:nvGraphicFramePr>
        <p:xfrm>
          <a:off x="457200" y="3429000"/>
          <a:ext cx="8229600" cy="311404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311196513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35468363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Latn-RS" b="1" dirty="0">
                          <a:solidFill>
                            <a:schemeClr val="tx1"/>
                          </a:solidFill>
                        </a:rPr>
                        <a:t>Mlade i pre-menopauzalne žene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dirty="0">
                          <a:solidFill>
                            <a:schemeClr val="tx1"/>
                          </a:solidFill>
                        </a:rPr>
                        <a:t>Postmenopauzalne i starije žene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930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sz="1400" dirty="0"/>
                        <a:t>Seksualni odnosi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400" dirty="0"/>
                        <a:t>Istorija IUT pre menopauze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592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sz="1400" dirty="0"/>
                        <a:t>Upotreba spermicida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400" dirty="0"/>
                        <a:t>Urinarna inkontinencija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170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sz="1400" dirty="0"/>
                        <a:t>Novi seksualni partner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400" dirty="0"/>
                        <a:t>Atrofični vaginitis usled deficita estrogena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767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sz="1400" dirty="0"/>
                        <a:t>Porodična istorija (majka sa IUT)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400" dirty="0"/>
                        <a:t>Cystocela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2910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sz="1400" dirty="0"/>
                        <a:t>Istorija IUT tokom detinjstva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400" dirty="0"/>
                        <a:t>Povećani volumen urina posle pražnjenja MB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44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sz="1400" dirty="0"/>
                        <a:t>Antigen sekretorni status krvne grupe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dirty="0"/>
                        <a:t>Antigen sekretorni status krvne grupe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6048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400" dirty="0"/>
                        <a:t>Kateterizacija i pogoršanje funkcionalnog statusa u starijih institucionalizovanih žena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74144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1B1C680-EF04-4A2B-8014-6CB57C2E7DFA}"/>
              </a:ext>
            </a:extLst>
          </p:cNvPr>
          <p:cNvSpPr txBox="1"/>
          <p:nvPr/>
        </p:nvSpPr>
        <p:spPr>
          <a:xfrm>
            <a:off x="457200" y="1524000"/>
            <a:ext cx="822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/>
              <a:t>Definicija</a:t>
            </a:r>
            <a:r>
              <a:rPr lang="sr-Latn-RS" dirty="0"/>
              <a:t>: Rekurentne infekcije urinarnog trakta su ponavljane nekomplikovane i/ili komplikovane IUT sa učestalošću od najmanje 3x godišnje ili najmanje 2x u poslednjih 6 meseci; </a:t>
            </a:r>
          </a:p>
          <a:p>
            <a:r>
              <a:rPr lang="sr-Latn-RS" b="1" dirty="0"/>
              <a:t>Prevencija</a:t>
            </a:r>
            <a:r>
              <a:rPr lang="sr-Latn-RS" dirty="0"/>
              <a:t> uključuje izbegavanje faktora rizika, ne-antimokrobne mere i antimikrobnu profilaksu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BF5B4C-AD35-4E52-AB76-3571EBD2D38C}"/>
              </a:ext>
            </a:extLst>
          </p:cNvPr>
          <p:cNvSpPr txBox="1"/>
          <p:nvPr/>
        </p:nvSpPr>
        <p:spPr>
          <a:xfrm>
            <a:off x="469768" y="3091934"/>
            <a:ext cx="8217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b="1" dirty="0"/>
              <a:t>Faktori rizika za rekurentne IUT povezani sa starošću kod žena</a:t>
            </a:r>
            <a:endParaRPr lang="en-US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DED265-FA10-4322-ABD9-98FCECA7CF8A}"/>
              </a:ext>
            </a:extLst>
          </p:cNvPr>
          <p:cNvSpPr/>
          <p:nvPr/>
        </p:nvSpPr>
        <p:spPr>
          <a:xfrm>
            <a:off x="4495800" y="653055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Latn-CS" sz="1200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EAU guidelines on urological infections, update march 2018</a:t>
            </a:r>
            <a:endParaRPr lang="en-US" sz="1200" dirty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069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E9DA5-F936-4598-9236-4A65A9FE2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dirty="0"/>
              <a:t>Dijagnostička evaluacija i tretman rIUT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F435CFF-B2A9-4642-BA42-D4E06E89CB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4108015"/>
              </p:ext>
            </p:extLst>
          </p:nvPr>
        </p:nvGraphicFramePr>
        <p:xfrm>
          <a:off x="457200" y="1143000"/>
          <a:ext cx="8229600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30797486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943666188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77412403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659968997"/>
                    </a:ext>
                  </a:extLst>
                </a:gridCol>
              </a:tblGrid>
              <a:tr h="542925">
                <a:tc>
                  <a:txBody>
                    <a:bodyPr/>
                    <a:lstStyle/>
                    <a:p>
                      <a:r>
                        <a:rPr lang="sr-Latn-RS" dirty="0"/>
                        <a:t>SAŽETAK DOKAZA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PREPORUKE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OS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2269300"/>
                  </a:ext>
                </a:extLst>
              </a:tr>
              <a:tr h="371475">
                <a:tc rowSpan="2">
                  <a:txBody>
                    <a:bodyPr/>
                    <a:lstStyle/>
                    <a:p>
                      <a:r>
                        <a:rPr lang="sr-Latn-RS" sz="1400" dirty="0"/>
                        <a:t>Opsežna rutinska obrada uključujući cistoskopiju, imaging itd ima nizak dg doprinos za IUT</a:t>
                      </a:r>
                      <a:endParaRPr lang="en-US" sz="1400" dirty="0"/>
                    </a:p>
                  </a:txBody>
                  <a:tcPr marL="45720" marR="45720">
                    <a:solidFill>
                      <a:srgbClr val="CCD5EA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sr-Latn-RS" sz="1400" dirty="0"/>
                        <a:t>3</a:t>
                      </a:r>
                      <a:endParaRPr lang="en-US" sz="1400" dirty="0"/>
                    </a:p>
                  </a:txBody>
                  <a:tcPr marL="45720" marR="45720"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Dijagnoza rIUT putem urinokulture</a:t>
                      </a:r>
                      <a:endParaRPr lang="en-US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400" dirty="0"/>
                        <a:t>Jaka</a:t>
                      </a:r>
                      <a:endParaRPr lang="en-US" sz="1400" dirty="0"/>
                    </a:p>
                  </a:txBody>
                  <a:tcPr marL="45720" marR="45720"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366083"/>
                  </a:ext>
                </a:extLst>
              </a:tr>
              <a:tr h="542925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CCD5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400" dirty="0"/>
                        <a:t>Ne sprovoditi opsežnu rutinsku obradu (cistoskopiju, UZ abdomena) kod žena mladjih od 40g bez faktora rizika za IUT</a:t>
                      </a:r>
                      <a:endParaRPr lang="en-US" sz="1400" dirty="0"/>
                    </a:p>
                  </a:txBody>
                  <a:tcPr marL="45720" marR="45720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400" dirty="0"/>
                        <a:t>Slaba</a:t>
                      </a:r>
                      <a:endParaRPr lang="en-US" sz="1400" dirty="0"/>
                    </a:p>
                  </a:txBody>
                  <a:tcPr marL="45720" marR="45720"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037462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dirty="0"/>
                        <a:t>Studije koje su ispitivale faktore ponašanja u razvoju IUT konzistentno dokumentuju nedostatak povezanosti.</a:t>
                      </a:r>
                      <a:endParaRPr lang="en-US" sz="1400" dirty="0"/>
                    </a:p>
                  </a:txBody>
                  <a:tcPr marL="45720" marR="45720"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400" dirty="0"/>
                        <a:t>3</a:t>
                      </a:r>
                      <a:endParaRPr lang="en-US" sz="1400" dirty="0"/>
                    </a:p>
                  </a:txBody>
                  <a:tcPr marL="45720" marR="45720"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400" b="1" dirty="0"/>
                        <a:t>Savetovati pacijentu promene ponašanja </a:t>
                      </a:r>
                      <a:r>
                        <a:rPr lang="sr-Latn-RS" sz="1400" dirty="0"/>
                        <a:t>koje bi mogle smanjiti rizik od rekurentnih IUT.</a:t>
                      </a:r>
                      <a:endParaRPr lang="en-US" sz="1400" dirty="0"/>
                    </a:p>
                  </a:txBody>
                  <a:tcPr marL="45720" marR="45720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400" dirty="0"/>
                        <a:t>Slaba</a:t>
                      </a:r>
                      <a:endParaRPr lang="en-US" sz="1400" dirty="0"/>
                    </a:p>
                  </a:txBody>
                  <a:tcPr marL="45720" marR="45720"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710428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dirty="0"/>
                        <a:t>Nadoknada vaginalnog </a:t>
                      </a:r>
                      <a:r>
                        <a:rPr lang="sr-Latn-RS" sz="1400" b="1" dirty="0"/>
                        <a:t>estrogena pokazuje trend </a:t>
                      </a:r>
                      <a:r>
                        <a:rPr lang="sr-Latn-RS" sz="1400" dirty="0"/>
                        <a:t>ka preveniranju IUT u postmenopauzalnih žena</a:t>
                      </a:r>
                      <a:endParaRPr lang="en-US" sz="1400" dirty="0"/>
                    </a:p>
                  </a:txBody>
                  <a:tcPr marL="45720" marR="45720"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400" dirty="0"/>
                        <a:t>1b</a:t>
                      </a:r>
                      <a:endParaRPr lang="en-US" sz="1400" dirty="0"/>
                    </a:p>
                  </a:txBody>
                  <a:tcPr marL="45720" marR="45720"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400" dirty="0"/>
                        <a:t>Upotreba estrogena vaginalnim putem kod postmenopauzalnih žena za prevenciju rekurentnih IUT.</a:t>
                      </a:r>
                      <a:endParaRPr lang="en-US" sz="1400" dirty="0"/>
                    </a:p>
                  </a:txBody>
                  <a:tcPr marL="45720" marR="45720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400" dirty="0"/>
                        <a:t>Slaba</a:t>
                      </a:r>
                      <a:endParaRPr lang="en-US" sz="1400" dirty="0"/>
                    </a:p>
                  </a:txBody>
                  <a:tcPr marL="45720" marR="45720"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17501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dirty="0"/>
                        <a:t>OM-89</a:t>
                      </a:r>
                      <a:r>
                        <a:rPr lang="sr-Latn-RS" sz="1400" dirty="0"/>
                        <a:t> se pokazao efikasnijim od placeba za imunoprofilaksu kod žena sa rIUT u nekoliko randomizovanih studija.</a:t>
                      </a:r>
                      <a:endParaRPr lang="en-US" sz="1400" dirty="0"/>
                    </a:p>
                  </a:txBody>
                  <a:tcPr marL="45720" marR="45720"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400" dirty="0"/>
                        <a:t>1a</a:t>
                      </a:r>
                      <a:endParaRPr lang="en-US" sz="1400" dirty="0"/>
                    </a:p>
                  </a:txBody>
                  <a:tcPr marL="45720" marR="45720"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400" dirty="0"/>
                        <a:t>Upotreba imunoprofilakse za redukciju rekurentnih IUT u svim starosnim grupama.</a:t>
                      </a:r>
                      <a:endParaRPr lang="en-US" sz="1400" dirty="0"/>
                    </a:p>
                  </a:txBody>
                  <a:tcPr marL="45720" marR="45720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400" dirty="0"/>
                        <a:t>Jaka</a:t>
                      </a:r>
                      <a:endParaRPr lang="en-US" sz="1400" dirty="0"/>
                    </a:p>
                  </a:txBody>
                  <a:tcPr marL="45720" marR="45720"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058399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dirty="0"/>
                        <a:t>I </a:t>
                      </a:r>
                      <a:r>
                        <a:rPr lang="sr-Latn-RS" sz="1400" u="sng" dirty="0"/>
                        <a:t>kontinuirana</a:t>
                      </a:r>
                      <a:r>
                        <a:rPr lang="sr-Latn-RS" sz="1400" dirty="0"/>
                        <a:t> </a:t>
                      </a:r>
                      <a:r>
                        <a:rPr lang="sr-Latn-RS" sz="1400" b="1" dirty="0"/>
                        <a:t>antimikrobna profilaksa </a:t>
                      </a:r>
                      <a:r>
                        <a:rPr lang="sr-Latn-RS" sz="1400" dirty="0"/>
                        <a:t>u niskim dozama i </a:t>
                      </a:r>
                      <a:r>
                        <a:rPr lang="sr-Latn-RS" sz="1400" u="sng" dirty="0"/>
                        <a:t>postkoitalna</a:t>
                      </a:r>
                      <a:r>
                        <a:rPr lang="sr-Latn-RS" sz="1400" dirty="0"/>
                        <a:t> antimikrobna profilaksa smanjuju stopu IUT</a:t>
                      </a:r>
                      <a:endParaRPr lang="en-US" sz="1400" dirty="0"/>
                    </a:p>
                  </a:txBody>
                  <a:tcPr marL="45720" marR="45720"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dirty="0"/>
                        <a:t>1b</a:t>
                      </a:r>
                      <a:endParaRPr lang="en-US" sz="1400" dirty="0"/>
                    </a:p>
                    <a:p>
                      <a:endParaRPr lang="en-US" sz="1400" dirty="0"/>
                    </a:p>
                  </a:txBody>
                  <a:tcPr marL="45720" marR="45720"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400" dirty="0"/>
                        <a:t>Upotreba kontinuirane ili postkoitalne antimikrobne profilakse u slučaju neuspeha ne-antimikrobnih mera. </a:t>
                      </a:r>
                      <a:endParaRPr lang="en-US" sz="1400" dirty="0"/>
                    </a:p>
                  </a:txBody>
                  <a:tcPr marL="45720" marR="45720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400" dirty="0"/>
                        <a:t>Jaka</a:t>
                      </a:r>
                      <a:endParaRPr lang="en-US" sz="1400" dirty="0"/>
                    </a:p>
                  </a:txBody>
                  <a:tcPr marL="45720" marR="45720"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264347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dirty="0"/>
                        <a:t>Prospektivne kohortne studije pokazuju da je intermitentna samo-startujuća th efektivna, sigurna i ekonomična kod žena </a:t>
                      </a:r>
                      <a:endParaRPr lang="en-US" sz="1400" dirty="0"/>
                    </a:p>
                  </a:txBody>
                  <a:tcPr marL="45720" marR="45720"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400" dirty="0"/>
                        <a:t>2b</a:t>
                      </a:r>
                      <a:endParaRPr lang="en-US" sz="1400" dirty="0"/>
                    </a:p>
                  </a:txBody>
                  <a:tcPr marL="45720" marR="45720"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400" dirty="0"/>
                        <a:t>Za pacijente sa dobrom komplijansom, trebalo bi savetovati samozapočinjanje kratkotrajne antimikrobne terapije.</a:t>
                      </a:r>
                      <a:endParaRPr lang="en-US" sz="1400" dirty="0"/>
                    </a:p>
                  </a:txBody>
                  <a:tcPr marL="45720" marR="45720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dirty="0"/>
                        <a:t>Jaka</a:t>
                      </a:r>
                      <a:endParaRPr lang="en-US" sz="1400" dirty="0"/>
                    </a:p>
                    <a:p>
                      <a:endParaRPr lang="en-US" sz="1400" dirty="0"/>
                    </a:p>
                  </a:txBody>
                  <a:tcPr marL="45720" marR="45720"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42256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3CCA348-18EE-4666-80F6-7C5C16C2C817}"/>
              </a:ext>
            </a:extLst>
          </p:cNvPr>
          <p:cNvSpPr txBox="1"/>
          <p:nvPr/>
        </p:nvSpPr>
        <p:spPr>
          <a:xfrm>
            <a:off x="381000" y="6446520"/>
            <a:ext cx="548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r-Latn-CS" sz="1400" b="1" dirty="0">
                <a:solidFill>
                  <a:srgbClr val="7CCA62">
                    <a:lumMod val="50000"/>
                  </a:srgbClr>
                </a:solidFill>
              </a:rPr>
              <a:t>Legenda</a:t>
            </a:r>
            <a:r>
              <a:rPr lang="sr-Latn-CS" sz="1400" dirty="0">
                <a:solidFill>
                  <a:srgbClr val="7CCA62">
                    <a:lumMod val="50000"/>
                  </a:srgbClr>
                </a:solidFill>
              </a:rPr>
              <a:t>: ND – </a:t>
            </a:r>
            <a:r>
              <a:rPr lang="sr-Latn-CS" sz="1400" i="1" dirty="0">
                <a:solidFill>
                  <a:srgbClr val="7CCA62">
                    <a:lumMod val="50000"/>
                  </a:srgbClr>
                </a:solidFill>
              </a:rPr>
              <a:t>nivo dokaza</a:t>
            </a:r>
            <a:r>
              <a:rPr lang="sr-Latn-CS" sz="1400" dirty="0">
                <a:solidFill>
                  <a:srgbClr val="7CCA62">
                    <a:lumMod val="50000"/>
                  </a:srgbClr>
                </a:solidFill>
              </a:rPr>
              <a:t>; OS – </a:t>
            </a:r>
            <a:r>
              <a:rPr lang="sr-Latn-CS" sz="1400" i="1" dirty="0">
                <a:solidFill>
                  <a:srgbClr val="7CCA62">
                    <a:lumMod val="50000"/>
                  </a:srgbClr>
                </a:solidFill>
              </a:rPr>
              <a:t>ocena snage</a:t>
            </a:r>
            <a:r>
              <a:rPr lang="sr-Latn-CS" sz="1400" dirty="0">
                <a:solidFill>
                  <a:srgbClr val="7CCA62">
                    <a:lumMod val="50000"/>
                  </a:srgbClr>
                </a:solidFill>
              </a:rPr>
              <a:t>;</a:t>
            </a:r>
            <a:endParaRPr lang="en-US" sz="1400" dirty="0">
              <a:solidFill>
                <a:srgbClr val="7CCA62">
                  <a:lumMod val="50000"/>
                </a:srgb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0A5AE9-C0F8-4A28-9E21-EA9B40DE9D80}"/>
              </a:ext>
            </a:extLst>
          </p:cNvPr>
          <p:cNvSpPr/>
          <p:nvPr/>
        </p:nvSpPr>
        <p:spPr>
          <a:xfrm>
            <a:off x="4495800" y="653055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Latn-CS" sz="1200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EAU guidelines on urological infections, update march 2018</a:t>
            </a:r>
            <a:endParaRPr lang="en-US" sz="1200" dirty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576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E9DA5-F936-4598-9236-4A65A9FE2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sr-Latn-RS" dirty="0"/>
              <a:t>Nekomplikovani pijelonefritis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F435CFF-B2A9-4642-BA42-D4E06E89CB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4150424"/>
              </p:ext>
            </p:extLst>
          </p:nvPr>
        </p:nvGraphicFramePr>
        <p:xfrm>
          <a:off x="457200" y="2655163"/>
          <a:ext cx="8229600" cy="3347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30797486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943666188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77412403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659968997"/>
                    </a:ext>
                  </a:extLst>
                </a:gridCol>
              </a:tblGrid>
              <a:tr h="542925">
                <a:tc>
                  <a:txBody>
                    <a:bodyPr/>
                    <a:lstStyle/>
                    <a:p>
                      <a:r>
                        <a:rPr lang="sr-Latn-RS" dirty="0"/>
                        <a:t>SAŽETAK DOKAZA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PREPORUKE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OS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22693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sr-Latn-RS" sz="1400" dirty="0"/>
                        <a:t>Pored opšteg pregleda urina, urinokulturu i testiranje antimikrobne osetljivosti treba izvršiti u svim slučajevima pijelonefritisa</a:t>
                      </a:r>
                      <a:endParaRPr lang="en-US" sz="1400" dirty="0"/>
                    </a:p>
                  </a:txBody>
                  <a:tcPr marL="45720" marR="45720"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400" dirty="0"/>
                        <a:t>4</a:t>
                      </a:r>
                      <a:endParaRPr lang="en-US" sz="1400" dirty="0"/>
                    </a:p>
                  </a:txBody>
                  <a:tcPr marL="45720" marR="45720"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400" dirty="0"/>
                        <a:t>Izvršiti pregled urina, uključujući procenu leukocita, eritrocita i nitrata za rutinsku dijagnostiku</a:t>
                      </a:r>
                      <a:endParaRPr lang="en-US" sz="1400" dirty="0"/>
                    </a:p>
                  </a:txBody>
                  <a:tcPr marL="45720" marR="45720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sr-Latn-R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Jaka</a:t>
                      </a:r>
                      <a:endParaRPr lang="en-US" sz="1400" dirty="0"/>
                    </a:p>
                    <a:p>
                      <a:endParaRPr lang="en-US" sz="1400" dirty="0"/>
                    </a:p>
                  </a:txBody>
                  <a:tcPr marL="45720" marR="45720"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366083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dirty="0"/>
                        <a:t>Prospektivne opservacione kohortne studije su našle da radiološka dijagnostika treba biti selektivno primenjena kod odraslih sa febrilnim IUT</a:t>
                      </a:r>
                      <a:endParaRPr lang="en-US" sz="1400" dirty="0"/>
                    </a:p>
                  </a:txBody>
                  <a:tcPr marL="45720" marR="45720"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400" dirty="0"/>
                        <a:t>2b</a:t>
                      </a:r>
                      <a:endParaRPr lang="en-US" sz="1400" dirty="0"/>
                    </a:p>
                  </a:txBody>
                  <a:tcPr marL="45720" marR="45720"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400" dirty="0">
                          <a:solidFill>
                            <a:srgbClr val="FF0000"/>
                          </a:solidFill>
                        </a:rPr>
                        <a:t>Uraditi urinokulturu i antibiogram kod svih pacijenata sa pijelonefritisom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400" dirty="0"/>
                        <a:t>Jaka</a:t>
                      </a:r>
                      <a:endParaRPr lang="en-US" sz="1400" dirty="0"/>
                    </a:p>
                  </a:txBody>
                  <a:tcPr marL="45720" marR="45720"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710428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dirty="0"/>
                        <a:t>Dodatna ispitivanja, kao što je spiralni CT treba učiniti ako pacijent ostaje febrilan posle 72h tretmana ili kod pacijenta sa suspektnim komplikacijama npr sepsom.</a:t>
                      </a:r>
                      <a:endParaRPr lang="en-US" sz="1400" dirty="0"/>
                    </a:p>
                  </a:txBody>
                  <a:tcPr marL="45720" marR="45720"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400" dirty="0"/>
                        <a:t>4</a:t>
                      </a:r>
                      <a:endParaRPr lang="en-US" sz="1400" dirty="0"/>
                    </a:p>
                  </a:txBody>
                  <a:tcPr marL="45720" marR="45720"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400" dirty="0"/>
                        <a:t>Izvršiti dodatna ispitivanja (UZ, IVP, CT) urinarnog trakta da bi se isključili urgentni urološki poremećaji.</a:t>
                      </a:r>
                      <a:endParaRPr lang="en-US" sz="1400" dirty="0"/>
                    </a:p>
                  </a:txBody>
                  <a:tcPr marL="45720" marR="45720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400" dirty="0"/>
                        <a:t>Jaka</a:t>
                      </a:r>
                      <a:endParaRPr lang="en-US" sz="1400" dirty="0"/>
                    </a:p>
                  </a:txBody>
                  <a:tcPr marL="45720" marR="45720"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1750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3CCA348-18EE-4666-80F6-7C5C16C2C817}"/>
              </a:ext>
            </a:extLst>
          </p:cNvPr>
          <p:cNvSpPr txBox="1"/>
          <p:nvPr/>
        </p:nvSpPr>
        <p:spPr>
          <a:xfrm>
            <a:off x="381000" y="6054704"/>
            <a:ext cx="548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r-Latn-CS" sz="1400" b="1" dirty="0">
                <a:solidFill>
                  <a:srgbClr val="7CCA62">
                    <a:lumMod val="50000"/>
                  </a:srgbClr>
                </a:solidFill>
              </a:rPr>
              <a:t>Legenda</a:t>
            </a:r>
            <a:r>
              <a:rPr lang="sr-Latn-CS" sz="1400" dirty="0">
                <a:solidFill>
                  <a:srgbClr val="7CCA62">
                    <a:lumMod val="50000"/>
                  </a:srgbClr>
                </a:solidFill>
              </a:rPr>
              <a:t>: ND – </a:t>
            </a:r>
            <a:r>
              <a:rPr lang="sr-Latn-CS" sz="1400" i="1" dirty="0">
                <a:solidFill>
                  <a:srgbClr val="7CCA62">
                    <a:lumMod val="50000"/>
                  </a:srgbClr>
                </a:solidFill>
              </a:rPr>
              <a:t>nivo dokaza</a:t>
            </a:r>
            <a:r>
              <a:rPr lang="sr-Latn-CS" sz="1400" dirty="0">
                <a:solidFill>
                  <a:srgbClr val="7CCA62">
                    <a:lumMod val="50000"/>
                  </a:srgbClr>
                </a:solidFill>
              </a:rPr>
              <a:t>; OS – </a:t>
            </a:r>
            <a:r>
              <a:rPr lang="sr-Latn-CS" sz="1400" i="1" dirty="0">
                <a:solidFill>
                  <a:srgbClr val="7CCA62">
                    <a:lumMod val="50000"/>
                  </a:srgbClr>
                </a:solidFill>
              </a:rPr>
              <a:t>ocena snage</a:t>
            </a:r>
            <a:r>
              <a:rPr lang="sr-Latn-CS" sz="1400" dirty="0">
                <a:solidFill>
                  <a:srgbClr val="7CCA62">
                    <a:lumMod val="50000"/>
                  </a:srgbClr>
                </a:solidFill>
              </a:rPr>
              <a:t>;</a:t>
            </a:r>
            <a:endParaRPr lang="en-US" sz="1400" dirty="0">
              <a:solidFill>
                <a:srgbClr val="7CCA62">
                  <a:lumMod val="50000"/>
                </a:srgb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0A5AE9-C0F8-4A28-9E21-EA9B40DE9D80}"/>
              </a:ext>
            </a:extLst>
          </p:cNvPr>
          <p:cNvSpPr/>
          <p:nvPr/>
        </p:nvSpPr>
        <p:spPr>
          <a:xfrm>
            <a:off x="4495800" y="653055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Latn-CS" sz="1200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EAU guidelines on urological infections, update march 2018</a:t>
            </a:r>
            <a:endParaRPr lang="en-US" sz="1200" dirty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1B82CE-CFD7-4D01-A948-39659B1C7597}"/>
              </a:ext>
            </a:extLst>
          </p:cNvPr>
          <p:cNvSpPr txBox="1"/>
          <p:nvPr/>
        </p:nvSpPr>
        <p:spPr>
          <a:xfrm>
            <a:off x="457200" y="13716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/>
              <a:t>Def</a:t>
            </a:r>
            <a:r>
              <a:rPr lang="sr-Latn-RS" dirty="0"/>
              <a:t>.: Nekomplikovani pijelonefritis se definiše kao pijelonefritis ograničen na ne-trudne, premenopauzalne žene koje koje nemaju poznate urološke abnormalnosti ili komorbiditete.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176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7398"/>
            <a:ext cx="91440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sr-Latn-CS" dirty="0"/>
              <a:t>Nekomplikovani pijelonefritis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258574"/>
              </p:ext>
            </p:extLst>
          </p:nvPr>
        </p:nvGraphicFramePr>
        <p:xfrm>
          <a:off x="276064" y="1935480"/>
          <a:ext cx="8591872" cy="438586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26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3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74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3948">
                <a:tc>
                  <a:txBody>
                    <a:bodyPr/>
                    <a:lstStyle/>
                    <a:p>
                      <a:r>
                        <a:rPr lang="sr-Latn-CS" dirty="0"/>
                        <a:t>SAŽETAK DOKAZA</a:t>
                      </a:r>
                      <a:endParaRPr lang="en-US" dirty="0"/>
                    </a:p>
                  </a:txBody>
                  <a:tcPr marL="36000" marR="45720" marT="3600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CS" sz="1800" dirty="0"/>
                        <a:t>ND</a:t>
                      </a:r>
                      <a:endParaRPr lang="en-US" sz="1800" dirty="0"/>
                    </a:p>
                  </a:txBody>
                  <a:tcPr marL="36000" marR="36000" marT="36000" marB="0"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PREPORUKE</a:t>
                      </a:r>
                      <a:endParaRPr lang="en-US" dirty="0"/>
                    </a:p>
                  </a:txBody>
                  <a:tcPr marL="36000" marR="36000" marT="3600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CS" dirty="0"/>
                        <a:t>OS</a:t>
                      </a:r>
                      <a:endParaRPr lang="en-US" dirty="0"/>
                    </a:p>
                  </a:txBody>
                  <a:tcPr marL="36000" marR="36000" marT="3600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164">
                <a:tc>
                  <a:txBody>
                    <a:bodyPr/>
                    <a:lstStyle/>
                    <a:p>
                      <a:r>
                        <a:rPr lang="sr-Latn-CS" sz="1400" dirty="0">
                          <a:solidFill>
                            <a:srgbClr val="C00000"/>
                          </a:solidFill>
                        </a:rPr>
                        <a:t>Fluorohinoloni i cefalosporini </a:t>
                      </a:r>
                      <a:r>
                        <a:rPr lang="sr-Latn-CS" sz="1400" dirty="0"/>
                        <a:t>su jedini antimikrobni agensi koji se mogu preporučiti za oralni empirijski tretman nekomplikovanog pijelonefritisa.</a:t>
                      </a:r>
                      <a:endParaRPr lang="en-US" sz="1400" dirty="0"/>
                    </a:p>
                  </a:txBody>
                  <a:tcPr marR="4572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CS" sz="1400" dirty="0"/>
                        <a:t>1b</a:t>
                      </a:r>
                      <a:endParaRPr lang="en-US" sz="14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r>
                        <a:rPr lang="sr-Latn-RS" sz="1400" dirty="0"/>
                        <a:t>Lečiti pacijente sa nekomplikovanim PN </a:t>
                      </a:r>
                      <a:r>
                        <a:rPr lang="sr-Latn-RS" sz="1400" b="1" dirty="0"/>
                        <a:t>koji ne zahtevaju hospitalizaciju </a:t>
                      </a:r>
                      <a:r>
                        <a:rPr lang="sr-Latn-RS" sz="1400" dirty="0"/>
                        <a:t>fluorohinolonima kratkog trajanja kao I linijom tretmana</a:t>
                      </a:r>
                      <a:endParaRPr lang="en-US" sz="14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endParaRPr lang="sr-Latn-CS" sz="1400" dirty="0"/>
                    </a:p>
                    <a:p>
                      <a:pPr algn="ctr"/>
                      <a:r>
                        <a:rPr lang="sr-Latn-CS" sz="1400" dirty="0"/>
                        <a:t>Jaka</a:t>
                      </a:r>
                      <a:endParaRPr lang="en-US" sz="1400" dirty="0"/>
                    </a:p>
                  </a:txBody>
                  <a:tcPr marT="91440" marB="9144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662">
                <a:tc>
                  <a:txBody>
                    <a:bodyPr/>
                    <a:lstStyle/>
                    <a:p>
                      <a:r>
                        <a:rPr lang="sr-Latn-RS" sz="1400" dirty="0"/>
                        <a:t>Intravenski antimikrobni protokoli za nekomplikovani pijelonefritis mogu uključivati </a:t>
                      </a:r>
                      <a:r>
                        <a:rPr lang="sr-Latn-RS" sz="1400" dirty="0">
                          <a:solidFill>
                            <a:srgbClr val="C00000"/>
                          </a:solidFill>
                        </a:rPr>
                        <a:t>fluorohinolone, aminoglikozide (sa ili bez ampicilina), cefalosporine proširenog spektra ili peniciline</a:t>
                      </a:r>
                      <a:r>
                        <a:rPr lang="sr-Latn-RS" sz="1400" dirty="0"/>
                        <a:t>.</a:t>
                      </a:r>
                    </a:p>
                  </a:txBody>
                  <a:tcPr marR="4572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CS" sz="1400" dirty="0"/>
                        <a:t>1b</a:t>
                      </a:r>
                      <a:endParaRPr lang="en-US" sz="14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r>
                        <a:rPr lang="sr-Latn-RS" sz="1400" b="0" dirty="0">
                          <a:solidFill>
                            <a:schemeClr val="tx1"/>
                          </a:solidFill>
                        </a:rPr>
                        <a:t>Lečiti pacijente sa nekomplikovanim PN </a:t>
                      </a:r>
                      <a:r>
                        <a:rPr lang="sr-Latn-RS" sz="1400" b="1" dirty="0">
                          <a:solidFill>
                            <a:schemeClr val="tx1"/>
                          </a:solidFill>
                        </a:rPr>
                        <a:t>koji zahtevaju hospitalizaciju </a:t>
                      </a:r>
                      <a:r>
                        <a:rPr lang="sr-Latn-RS" sz="1400" b="0" dirty="0">
                          <a:solidFill>
                            <a:schemeClr val="tx1"/>
                          </a:solidFill>
                        </a:rPr>
                        <a:t>inicijalno intravenskim antimikrobnim protokolom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CS" sz="1400" dirty="0"/>
                        <a:t>Jaka</a:t>
                      </a:r>
                      <a:endParaRPr lang="en-US" sz="1400" dirty="0"/>
                    </a:p>
                  </a:txBody>
                  <a:tcPr marT="91440" marB="9144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9662">
                <a:tc>
                  <a:txBody>
                    <a:bodyPr/>
                    <a:lstStyle/>
                    <a:p>
                      <a:r>
                        <a:rPr lang="sr-Latn-RS" sz="1400" dirty="0"/>
                        <a:t>Karbapeneme treba razmatrati samo kod pacijenata gde rani rezultati UK ukazuju na prisustvo multirezistentnih organizama.</a:t>
                      </a:r>
                      <a:endParaRPr lang="en-US" sz="1400" dirty="0"/>
                    </a:p>
                  </a:txBody>
                  <a:tcPr marR="4572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400" dirty="0"/>
                        <a:t>4</a:t>
                      </a:r>
                      <a:endParaRPr lang="en-US" sz="14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r>
                        <a:rPr lang="sr-Latn-RS" sz="1400" dirty="0">
                          <a:solidFill>
                            <a:schemeClr val="tx1"/>
                          </a:solidFill>
                        </a:rPr>
                        <a:t>Prevesti pacijente inicijalno tretirane parenteralnom terapijom, koji se klinički poboljšavaju i tolerišu oralni unos tečnosti, na oralnu antimikrobnu th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CS" sz="1400" dirty="0"/>
                        <a:t>Jaka</a:t>
                      </a:r>
                      <a:endParaRPr lang="en-US" sz="1400" dirty="0"/>
                    </a:p>
                  </a:txBody>
                  <a:tcPr marT="91440" marB="91440"/>
                </a:tc>
                <a:extLst>
                  <a:ext uri="{0D108BD9-81ED-4DB2-BD59-A6C34878D82A}">
                    <a16:rowId xmlns:a16="http://schemas.microsoft.com/office/drawing/2014/main" val="1300690460"/>
                  </a:ext>
                </a:extLst>
              </a:tr>
              <a:tr h="559662">
                <a:tc>
                  <a:txBody>
                    <a:bodyPr/>
                    <a:lstStyle/>
                    <a:p>
                      <a:r>
                        <a:rPr lang="sr-Latn-RS" sz="1400" dirty="0"/>
                        <a:t>Prikladni antibiotik treba izabrati na osnovu obrasca lokalne rezistencije i optimizovati na osnovu rezultata osetljivosti uzročnika na lek.</a:t>
                      </a:r>
                      <a:endParaRPr lang="en-US" sz="1400" dirty="0"/>
                    </a:p>
                  </a:txBody>
                  <a:tcPr marR="4572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400" dirty="0"/>
                        <a:t>3</a:t>
                      </a:r>
                      <a:endParaRPr lang="en-US" sz="14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r>
                        <a:rPr lang="sr-Latn-RS" sz="1400" dirty="0">
                          <a:solidFill>
                            <a:schemeClr val="tx1"/>
                          </a:solidFill>
                        </a:rPr>
                        <a:t>Ne koristiti nitrofurantoin, fosfomicin i pivmecillinam za lečenje nekomplikovanih PN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CS" sz="1400" dirty="0"/>
                        <a:t>Jaka</a:t>
                      </a:r>
                      <a:endParaRPr lang="en-US" sz="1400" dirty="0"/>
                    </a:p>
                  </a:txBody>
                  <a:tcPr marT="91440" marB="91440"/>
                </a:tc>
                <a:extLst>
                  <a:ext uri="{0D108BD9-81ED-4DB2-BD59-A6C34878D82A}">
                    <a16:rowId xmlns:a16="http://schemas.microsoft.com/office/drawing/2014/main" val="202358654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497" y="130649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b="1" dirty="0"/>
              <a:t>Preporuke i dokazi za lečenje nekomplikovanog pijelonefritisa</a:t>
            </a:r>
            <a:endParaRPr lang="en-US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3AA677-E989-47AC-9DE1-7F6DA111EFB3}"/>
              </a:ext>
            </a:extLst>
          </p:cNvPr>
          <p:cNvSpPr/>
          <p:nvPr/>
        </p:nvSpPr>
        <p:spPr>
          <a:xfrm>
            <a:off x="4588497" y="65810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Latn-CS" sz="1200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EAU guidelines on urological infections, update march 2018</a:t>
            </a:r>
            <a:endParaRPr lang="en-US" sz="1200" dirty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614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B0BD4-8074-4AB4-B83C-1AF44242D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RS" sz="2400" dirty="0"/>
              <a:t>PREDLOŽENI  PROTOKOLI  EMPIRIJSKE ORALNE ANTIMIKROBNE TERAPIJE U NEKOMPLIKOVANOM PIJELONEFRITISU</a:t>
            </a:r>
            <a:endParaRPr lang="en-US" sz="24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FCE0131-376A-4FDE-A984-78FADBF9D0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0662629"/>
              </p:ext>
            </p:extLst>
          </p:nvPr>
        </p:nvGraphicFramePr>
        <p:xfrm>
          <a:off x="457200" y="2743200"/>
          <a:ext cx="8229600" cy="265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172933198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41170696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064835017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57328842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r-Latn-RS" sz="1800" b="1" dirty="0">
                          <a:solidFill>
                            <a:srgbClr val="C00000"/>
                          </a:solidFill>
                        </a:rPr>
                        <a:t>Antimikrobni lek</a:t>
                      </a:r>
                      <a:endParaRPr 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r>
                        <a:rPr lang="sr-Latn-RS" sz="1800" b="1" dirty="0">
                          <a:solidFill>
                            <a:srgbClr val="C00000"/>
                          </a:solidFill>
                        </a:rPr>
                        <a:t>Dnevna doza</a:t>
                      </a:r>
                      <a:endParaRPr 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r>
                        <a:rPr lang="sr-Latn-RS" sz="1800" b="1" dirty="0">
                          <a:solidFill>
                            <a:srgbClr val="C00000"/>
                          </a:solidFill>
                        </a:rPr>
                        <a:t>Trajanje th</a:t>
                      </a:r>
                      <a:endParaRPr 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r>
                        <a:rPr lang="sr-Latn-RS" sz="1800" b="1" dirty="0">
                          <a:solidFill>
                            <a:srgbClr val="C00000"/>
                          </a:solidFill>
                        </a:rPr>
                        <a:t>Komentari</a:t>
                      </a:r>
                      <a:endParaRPr 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 marT="91440" marB="91440"/>
                </a:tc>
                <a:extLst>
                  <a:ext uri="{0D108BD9-81ED-4DB2-BD59-A6C34878D82A}">
                    <a16:rowId xmlns:a16="http://schemas.microsoft.com/office/drawing/2014/main" val="54852661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r>
                        <a:rPr lang="sr-Latn-RS" sz="1400" dirty="0"/>
                        <a:t>Ciprofloxacin</a:t>
                      </a:r>
                      <a:endParaRPr lang="en-US" sz="1400" dirty="0"/>
                    </a:p>
                  </a:txBody>
                  <a:tcPr marT="91440" marB="9144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400" dirty="0"/>
                        <a:t>500-750mg S. 2x1</a:t>
                      </a:r>
                      <a:endParaRPr lang="en-US" sz="1400" dirty="0"/>
                    </a:p>
                  </a:txBody>
                  <a:tcPr marT="91440" marB="9144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400" dirty="0"/>
                        <a:t>7 dana</a:t>
                      </a:r>
                      <a:endParaRPr lang="en-US" sz="1400" dirty="0"/>
                    </a:p>
                  </a:txBody>
                  <a:tcPr marT="91440" marB="9144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sr-Latn-RS" sz="1400" dirty="0"/>
                        <a:t>Rezistencija na fluorohinolone treba biti manja od 10%</a:t>
                      </a:r>
                      <a:endParaRPr lang="en-US" sz="1400" dirty="0"/>
                    </a:p>
                  </a:txBody>
                  <a:tcPr marT="91440" marB="9144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882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sz="1400" dirty="0"/>
                        <a:t>Levofloxacin</a:t>
                      </a:r>
                      <a:endParaRPr lang="en-US" sz="1400" dirty="0"/>
                    </a:p>
                  </a:txBody>
                  <a:tcPr marT="91440" marB="9144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400" dirty="0"/>
                        <a:t>750mg S. 1x dnevno</a:t>
                      </a:r>
                      <a:endParaRPr lang="en-US" sz="1400" dirty="0"/>
                    </a:p>
                  </a:txBody>
                  <a:tcPr marT="91440" marB="9144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400" dirty="0"/>
                        <a:t>5 dana</a:t>
                      </a:r>
                      <a:endParaRPr lang="en-US" sz="1400" dirty="0"/>
                    </a:p>
                  </a:txBody>
                  <a:tcPr marT="91440" marB="9144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572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693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sz="1400" dirty="0"/>
                        <a:t>Trimethoprim-sulphamethoxazole</a:t>
                      </a:r>
                      <a:endParaRPr lang="en-US" sz="1400" dirty="0"/>
                    </a:p>
                  </a:txBody>
                  <a:tcPr marT="91440" marB="9144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400" dirty="0"/>
                        <a:t>160/800mg S. 2x1</a:t>
                      </a:r>
                      <a:endParaRPr lang="en-US" sz="1400" dirty="0"/>
                    </a:p>
                  </a:txBody>
                  <a:tcPr marT="91440" marB="9144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400" dirty="0"/>
                        <a:t>14 dana</a:t>
                      </a:r>
                      <a:endParaRPr lang="en-US" sz="1400" dirty="0"/>
                    </a:p>
                  </a:txBody>
                  <a:tcPr marT="91440" marB="9144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sr-Latn-RS" sz="1400" dirty="0"/>
                        <a:t>Ako se ovakvi agensi koriste empirijski, treba biti administrirana inicijalna IV doza dugo-delujućeg parenteralnog antimikrobnog leka (npr Ceftriakson)</a:t>
                      </a:r>
                      <a:endParaRPr lang="en-US" sz="1400" dirty="0"/>
                    </a:p>
                  </a:txBody>
                  <a:tcPr marT="91440" marB="9144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1946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sz="1400" dirty="0"/>
                        <a:t>Cefpodoxime</a:t>
                      </a:r>
                      <a:endParaRPr lang="en-US" sz="1400" dirty="0"/>
                    </a:p>
                  </a:txBody>
                  <a:tcPr marT="91440" marB="9144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400" dirty="0"/>
                        <a:t>200mg S. 2x1</a:t>
                      </a:r>
                      <a:endParaRPr lang="en-US" sz="1400" dirty="0"/>
                    </a:p>
                  </a:txBody>
                  <a:tcPr marT="91440" marB="9144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400" dirty="0"/>
                        <a:t>10 dana</a:t>
                      </a:r>
                      <a:endParaRPr lang="en-US" sz="1400" dirty="0"/>
                    </a:p>
                  </a:txBody>
                  <a:tcPr marT="91440" marB="9144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572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268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sz="1400" dirty="0"/>
                        <a:t>Ceftibuten</a:t>
                      </a:r>
                      <a:endParaRPr lang="en-US" sz="1400" dirty="0"/>
                    </a:p>
                  </a:txBody>
                  <a:tcPr marT="91440" marB="9144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400" dirty="0"/>
                        <a:t>400mg S. 1x dnevno</a:t>
                      </a:r>
                      <a:endParaRPr lang="en-US" sz="1400" dirty="0"/>
                    </a:p>
                  </a:txBody>
                  <a:tcPr marT="91440" marB="9144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400" dirty="0"/>
                        <a:t>10 dana</a:t>
                      </a:r>
                      <a:endParaRPr lang="en-US" sz="1400" dirty="0"/>
                    </a:p>
                  </a:txBody>
                  <a:tcPr marT="91440" marB="9144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572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224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387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B0BD4-8074-4AB4-B83C-1AF44242D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4762"/>
            <a:ext cx="9144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sz="2400" dirty="0"/>
              <a:t>PREDLOŽENI  PROTOKOLI  EMPIRIJSKE PARENTERALNE ANTIMIKROBNE TERAPIJE  ZA  NEKOMPLIKOVANE  PIJELONEFRITISE</a:t>
            </a:r>
            <a:endParaRPr lang="en-US" sz="24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FCE0131-376A-4FDE-A984-78FADBF9D0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2326681"/>
              </p:ext>
            </p:extLst>
          </p:nvPr>
        </p:nvGraphicFramePr>
        <p:xfrm>
          <a:off x="457197" y="1252368"/>
          <a:ext cx="8229598" cy="52497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61188">
                  <a:extLst>
                    <a:ext uri="{9D8B030D-6E8A-4147-A177-3AD203B41FA5}">
                      <a16:colId xmlns:a16="http://schemas.microsoft.com/office/drawing/2014/main" val="1729331980"/>
                    </a:ext>
                  </a:extLst>
                </a:gridCol>
                <a:gridCol w="1692067">
                  <a:extLst>
                    <a:ext uri="{9D8B030D-6E8A-4147-A177-3AD203B41FA5}">
                      <a16:colId xmlns:a16="http://schemas.microsoft.com/office/drawing/2014/main" val="2411706966"/>
                    </a:ext>
                  </a:extLst>
                </a:gridCol>
                <a:gridCol w="4076343">
                  <a:extLst>
                    <a:ext uri="{9D8B030D-6E8A-4147-A177-3AD203B41FA5}">
                      <a16:colId xmlns:a16="http://schemas.microsoft.com/office/drawing/2014/main" val="3585292075"/>
                    </a:ext>
                  </a:extLst>
                </a:gridCol>
              </a:tblGrid>
              <a:tr h="272553">
                <a:tc>
                  <a:txBody>
                    <a:bodyPr/>
                    <a:lstStyle/>
                    <a:p>
                      <a:r>
                        <a:rPr lang="sr-Latn-RS" sz="1800" b="1" dirty="0">
                          <a:solidFill>
                            <a:srgbClr val="C00000"/>
                          </a:solidFill>
                        </a:rPr>
                        <a:t>Antimikrobni lek</a:t>
                      </a:r>
                      <a:endParaRPr 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 marL="45720" marR="0"/>
                </a:tc>
                <a:tc>
                  <a:txBody>
                    <a:bodyPr/>
                    <a:lstStyle/>
                    <a:p>
                      <a:r>
                        <a:rPr lang="sr-Latn-RS" sz="1800" b="1" dirty="0">
                          <a:solidFill>
                            <a:srgbClr val="C00000"/>
                          </a:solidFill>
                        </a:rPr>
                        <a:t>Dnevna doza</a:t>
                      </a:r>
                      <a:endParaRPr 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 marL="45720" marR="0"/>
                </a:tc>
                <a:tc>
                  <a:txBody>
                    <a:bodyPr/>
                    <a:lstStyle/>
                    <a:p>
                      <a:r>
                        <a:rPr lang="sr-Latn-RS" sz="1800" b="1" dirty="0">
                          <a:solidFill>
                            <a:srgbClr val="C00000"/>
                          </a:solidFill>
                        </a:rPr>
                        <a:t>Komentari</a:t>
                      </a:r>
                      <a:endParaRPr 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 marL="45720" marR="0"/>
                </a:tc>
                <a:extLst>
                  <a:ext uri="{0D108BD9-81ED-4DB2-BD59-A6C34878D82A}">
                    <a16:rowId xmlns:a16="http://schemas.microsoft.com/office/drawing/2014/main" val="548526610"/>
                  </a:ext>
                </a:extLst>
              </a:tr>
              <a:tr h="316730">
                <a:tc gridSpan="3">
                  <a:txBody>
                    <a:bodyPr/>
                    <a:lstStyle/>
                    <a:p>
                      <a:r>
                        <a:rPr lang="sr-Latn-RS" sz="1600" b="1" dirty="0">
                          <a:solidFill>
                            <a:schemeClr val="tx1"/>
                          </a:solidFill>
                        </a:rPr>
                        <a:t>Prva linija tretmana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45720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756783"/>
                  </a:ext>
                </a:extLst>
              </a:tr>
              <a:tr h="277600">
                <a:tc>
                  <a:txBody>
                    <a:bodyPr/>
                    <a:lstStyle/>
                    <a:p>
                      <a:r>
                        <a:rPr lang="sr-Latn-RS" sz="1400" dirty="0"/>
                        <a:t>Ciprofloxacin</a:t>
                      </a:r>
                      <a:endParaRPr lang="en-US" sz="1400" dirty="0"/>
                    </a:p>
                  </a:txBody>
                  <a:tcPr marL="45720" marR="0"/>
                </a:tc>
                <a:tc>
                  <a:txBody>
                    <a:bodyPr/>
                    <a:lstStyle/>
                    <a:p>
                      <a:r>
                        <a:rPr lang="sr-Latn-RS" sz="1400" dirty="0"/>
                        <a:t>400mg, 2x dnevno</a:t>
                      </a:r>
                      <a:endParaRPr lang="en-US" sz="1400" dirty="0"/>
                    </a:p>
                  </a:txBody>
                  <a:tcPr marL="45720" marR="0"/>
                </a:tc>
                <a:tc rowSpan="2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5720" marR="0"/>
                </a:tc>
                <a:extLst>
                  <a:ext uri="{0D108BD9-81ED-4DB2-BD59-A6C34878D82A}">
                    <a16:rowId xmlns:a16="http://schemas.microsoft.com/office/drawing/2014/main" val="3731882333"/>
                  </a:ext>
                </a:extLst>
              </a:tr>
              <a:tr h="335878">
                <a:tc>
                  <a:txBody>
                    <a:bodyPr/>
                    <a:lstStyle/>
                    <a:p>
                      <a:r>
                        <a:rPr lang="sr-Latn-RS" sz="1400" dirty="0"/>
                        <a:t>Levofloxacin</a:t>
                      </a:r>
                      <a:endParaRPr lang="en-US" sz="1400" dirty="0"/>
                    </a:p>
                  </a:txBody>
                  <a:tcPr marL="45720" marR="0"/>
                </a:tc>
                <a:tc>
                  <a:txBody>
                    <a:bodyPr/>
                    <a:lstStyle/>
                    <a:p>
                      <a:r>
                        <a:rPr lang="sr-Latn-RS" sz="1400" dirty="0"/>
                        <a:t>750mg, 1x dnevno</a:t>
                      </a:r>
                      <a:endParaRPr lang="en-US" sz="1400" dirty="0"/>
                    </a:p>
                  </a:txBody>
                  <a:tcPr marL="45720" marR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693600"/>
                  </a:ext>
                </a:extLst>
              </a:tr>
              <a:tr h="290453">
                <a:tc>
                  <a:txBody>
                    <a:bodyPr/>
                    <a:lstStyle/>
                    <a:p>
                      <a:r>
                        <a:rPr lang="sr-Latn-RS" sz="1400" dirty="0"/>
                        <a:t>Cefotaxime</a:t>
                      </a:r>
                      <a:endParaRPr lang="en-US" sz="1400" dirty="0"/>
                    </a:p>
                  </a:txBody>
                  <a:tcPr marL="45720" marR="0"/>
                </a:tc>
                <a:tc>
                  <a:txBody>
                    <a:bodyPr/>
                    <a:lstStyle/>
                    <a:p>
                      <a:r>
                        <a:rPr lang="sr-Latn-RS" sz="1400" dirty="0"/>
                        <a:t>2g, 3x dnevno</a:t>
                      </a:r>
                      <a:endParaRPr lang="en-US" sz="1400" dirty="0"/>
                    </a:p>
                  </a:txBody>
                  <a:tcPr marL="45720" marR="0"/>
                </a:tc>
                <a:tc>
                  <a:txBody>
                    <a:bodyPr/>
                    <a:lstStyle/>
                    <a:p>
                      <a:r>
                        <a:rPr lang="sr-Latn-RS" sz="1400" dirty="0"/>
                        <a:t>Nije ispitivan kao monoterapija u akutnom PN</a:t>
                      </a:r>
                      <a:endParaRPr lang="en-US" sz="1400" dirty="0"/>
                    </a:p>
                  </a:txBody>
                  <a:tcPr marL="45720" marR="0"/>
                </a:tc>
                <a:extLst>
                  <a:ext uri="{0D108BD9-81ED-4DB2-BD59-A6C34878D82A}">
                    <a16:rowId xmlns:a16="http://schemas.microsoft.com/office/drawing/2014/main" val="2400288225"/>
                  </a:ext>
                </a:extLst>
              </a:tr>
              <a:tr h="333819">
                <a:tc>
                  <a:txBody>
                    <a:bodyPr/>
                    <a:lstStyle/>
                    <a:p>
                      <a:r>
                        <a:rPr lang="sr-Latn-RS" sz="1400" dirty="0"/>
                        <a:t>Ceftriaxone</a:t>
                      </a:r>
                      <a:endParaRPr lang="en-US" sz="1400" dirty="0"/>
                    </a:p>
                  </a:txBody>
                  <a:tcPr marL="45720" marR="0"/>
                </a:tc>
                <a:tc>
                  <a:txBody>
                    <a:bodyPr/>
                    <a:lstStyle/>
                    <a:p>
                      <a:r>
                        <a:rPr lang="sr-Latn-RS" sz="1400" dirty="0"/>
                        <a:t>1-2g, 1x dnevno</a:t>
                      </a:r>
                      <a:endParaRPr lang="en-US" sz="1400" dirty="0"/>
                    </a:p>
                  </a:txBody>
                  <a:tcPr marL="45720" marR="0"/>
                </a:tc>
                <a:tc>
                  <a:txBody>
                    <a:bodyPr/>
                    <a:lstStyle/>
                    <a:p>
                      <a:r>
                        <a:rPr lang="sr-Latn-RS" sz="1400" dirty="0"/>
                        <a:t>Ispitivane niske doze, ali preporučene su više doze</a:t>
                      </a:r>
                      <a:endParaRPr lang="en-US" sz="1400" dirty="0"/>
                    </a:p>
                  </a:txBody>
                  <a:tcPr marL="45720" marR="0"/>
                </a:tc>
                <a:extLst>
                  <a:ext uri="{0D108BD9-81ED-4DB2-BD59-A6C34878D82A}">
                    <a16:rowId xmlns:a16="http://schemas.microsoft.com/office/drawing/2014/main" val="3943780447"/>
                  </a:ext>
                </a:extLst>
              </a:tr>
              <a:tr h="368451">
                <a:tc gridSpan="3">
                  <a:txBody>
                    <a:bodyPr/>
                    <a:lstStyle/>
                    <a:p>
                      <a:r>
                        <a:rPr lang="sr-Latn-RS" sz="1600" b="1" dirty="0"/>
                        <a:t>Druga linija tretmana</a:t>
                      </a:r>
                      <a:endParaRPr lang="en-US" sz="1600" b="1" dirty="0"/>
                    </a:p>
                  </a:txBody>
                  <a:tcPr marL="45720" marR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572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4572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417436"/>
                  </a:ext>
                </a:extLst>
              </a:tr>
              <a:tr h="269795">
                <a:tc>
                  <a:txBody>
                    <a:bodyPr/>
                    <a:lstStyle/>
                    <a:p>
                      <a:r>
                        <a:rPr lang="sr-Latn-RS" sz="1400" dirty="0"/>
                        <a:t>Cefepime</a:t>
                      </a:r>
                      <a:endParaRPr lang="en-US" sz="1400" dirty="0"/>
                    </a:p>
                  </a:txBody>
                  <a:tcPr marL="45720" marR="0"/>
                </a:tc>
                <a:tc>
                  <a:txBody>
                    <a:bodyPr/>
                    <a:lstStyle/>
                    <a:p>
                      <a:r>
                        <a:rPr lang="sr-Latn-RS" sz="1400" dirty="0"/>
                        <a:t>1-2g, 3x dnevno</a:t>
                      </a:r>
                      <a:endParaRPr lang="en-US" sz="1400" dirty="0"/>
                    </a:p>
                  </a:txBody>
                  <a:tcPr marL="45720" marR="0"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dirty="0"/>
                        <a:t>Ispitivane niske doze, ali preporučene su više doze</a:t>
                      </a:r>
                      <a:endParaRPr lang="en-US" sz="1400" dirty="0"/>
                    </a:p>
                    <a:p>
                      <a:endParaRPr lang="en-US" sz="1400" dirty="0"/>
                    </a:p>
                  </a:txBody>
                  <a:tcPr marL="45720" marR="0"/>
                </a:tc>
                <a:extLst>
                  <a:ext uri="{0D108BD9-81ED-4DB2-BD59-A6C34878D82A}">
                    <a16:rowId xmlns:a16="http://schemas.microsoft.com/office/drawing/2014/main" val="50660682"/>
                  </a:ext>
                </a:extLst>
              </a:tr>
              <a:tr h="302837">
                <a:tc>
                  <a:txBody>
                    <a:bodyPr/>
                    <a:lstStyle/>
                    <a:p>
                      <a:r>
                        <a:rPr lang="sr-Latn-RS" sz="1400" dirty="0"/>
                        <a:t>Piperacillin/tazobactam</a:t>
                      </a:r>
                      <a:endParaRPr lang="en-US" sz="1400" dirty="0"/>
                    </a:p>
                  </a:txBody>
                  <a:tcPr marL="45720" marR="0"/>
                </a:tc>
                <a:tc>
                  <a:txBody>
                    <a:bodyPr/>
                    <a:lstStyle/>
                    <a:p>
                      <a:r>
                        <a:rPr lang="sr-Latn-RS" sz="1400" dirty="0"/>
                        <a:t>2.5-4.5g, 3x dnevno</a:t>
                      </a:r>
                      <a:endParaRPr lang="en-US" sz="1400" dirty="0"/>
                    </a:p>
                  </a:txBody>
                  <a:tcPr marL="45720" marR="0"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5720" marR="0" marT="0" marB="0"/>
                </a:tc>
                <a:extLst>
                  <a:ext uri="{0D108BD9-81ED-4DB2-BD59-A6C34878D82A}">
                    <a16:rowId xmlns:a16="http://schemas.microsoft.com/office/drawing/2014/main" val="41482981"/>
                  </a:ext>
                </a:extLst>
              </a:tr>
              <a:tr h="302837">
                <a:tc>
                  <a:txBody>
                    <a:bodyPr/>
                    <a:lstStyle/>
                    <a:p>
                      <a:r>
                        <a:rPr lang="sr-Latn-RS" sz="1400" dirty="0"/>
                        <a:t>Ceftolozane/tazobactam</a:t>
                      </a:r>
                      <a:endParaRPr lang="en-US" sz="1400" dirty="0"/>
                    </a:p>
                  </a:txBody>
                  <a:tcPr marL="45720" marR="0"/>
                </a:tc>
                <a:tc>
                  <a:txBody>
                    <a:bodyPr/>
                    <a:lstStyle/>
                    <a:p>
                      <a:r>
                        <a:rPr lang="sr-Latn-RS" sz="1400" dirty="0"/>
                        <a:t>1.5g, 3x dnevno</a:t>
                      </a:r>
                      <a:endParaRPr lang="en-US" sz="1400" dirty="0"/>
                    </a:p>
                  </a:txBody>
                  <a:tcPr marL="45720" marR="0"/>
                </a:tc>
                <a:tc rowSpan="2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5720" marR="0"/>
                </a:tc>
                <a:extLst>
                  <a:ext uri="{0D108BD9-81ED-4DB2-BD59-A6C34878D82A}">
                    <a16:rowId xmlns:a16="http://schemas.microsoft.com/office/drawing/2014/main" val="4154979372"/>
                  </a:ext>
                </a:extLst>
              </a:tr>
              <a:tr h="302837">
                <a:tc>
                  <a:txBody>
                    <a:bodyPr/>
                    <a:lstStyle/>
                    <a:p>
                      <a:r>
                        <a:rPr lang="sr-Latn-RS" sz="1400" dirty="0"/>
                        <a:t>Ceftazidime/avibactam</a:t>
                      </a:r>
                      <a:endParaRPr lang="en-US" sz="1400" dirty="0"/>
                    </a:p>
                  </a:txBody>
                  <a:tcPr marL="45720" marR="0"/>
                </a:tc>
                <a:tc>
                  <a:txBody>
                    <a:bodyPr/>
                    <a:lstStyle/>
                    <a:p>
                      <a:r>
                        <a:rPr lang="sr-Latn-RS" sz="1400" dirty="0"/>
                        <a:t>2.5g, 3x dnevno</a:t>
                      </a:r>
                      <a:endParaRPr lang="en-US" sz="1400" dirty="0"/>
                    </a:p>
                  </a:txBody>
                  <a:tcPr marL="45720" marR="0"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5720" marR="0" marT="0" marB="0"/>
                </a:tc>
                <a:extLst>
                  <a:ext uri="{0D108BD9-81ED-4DB2-BD59-A6C34878D82A}">
                    <a16:rowId xmlns:a16="http://schemas.microsoft.com/office/drawing/2014/main" val="2420337493"/>
                  </a:ext>
                </a:extLst>
              </a:tr>
              <a:tr h="302837">
                <a:tc>
                  <a:txBody>
                    <a:bodyPr/>
                    <a:lstStyle/>
                    <a:p>
                      <a:r>
                        <a:rPr lang="sr-Latn-RS" sz="1400" dirty="0"/>
                        <a:t>Gentamicin</a:t>
                      </a:r>
                      <a:endParaRPr lang="en-US" sz="1400" dirty="0"/>
                    </a:p>
                  </a:txBody>
                  <a:tcPr marL="45720" marR="0"/>
                </a:tc>
                <a:tc>
                  <a:txBody>
                    <a:bodyPr/>
                    <a:lstStyle/>
                    <a:p>
                      <a:r>
                        <a:rPr lang="sr-Latn-RS" sz="1400" dirty="0"/>
                        <a:t>5mg/kg, 1x dnevno</a:t>
                      </a:r>
                      <a:endParaRPr lang="en-US" sz="1400" dirty="0"/>
                    </a:p>
                  </a:txBody>
                  <a:tcPr marL="45720" marR="0"/>
                </a:tc>
                <a:tc rowSpan="2">
                  <a:txBody>
                    <a:bodyPr/>
                    <a:lstStyle/>
                    <a:p>
                      <a:r>
                        <a:rPr lang="sr-Latn-RS" sz="1400" dirty="0"/>
                        <a:t>Nije ispitivan kao monoterapija u akutnom nekompilokvanom pijelonefritisu</a:t>
                      </a:r>
                      <a:endParaRPr lang="en-US" sz="1400" dirty="0"/>
                    </a:p>
                  </a:txBody>
                  <a:tcPr marL="45720" marR="0"/>
                </a:tc>
                <a:extLst>
                  <a:ext uri="{0D108BD9-81ED-4DB2-BD59-A6C34878D82A}">
                    <a16:rowId xmlns:a16="http://schemas.microsoft.com/office/drawing/2014/main" val="1278378578"/>
                  </a:ext>
                </a:extLst>
              </a:tr>
              <a:tr h="302837">
                <a:tc>
                  <a:txBody>
                    <a:bodyPr/>
                    <a:lstStyle/>
                    <a:p>
                      <a:r>
                        <a:rPr lang="sr-Latn-RS" sz="1400" dirty="0"/>
                        <a:t>Amikacin</a:t>
                      </a:r>
                      <a:endParaRPr lang="en-US" sz="1400" dirty="0"/>
                    </a:p>
                  </a:txBody>
                  <a:tcPr marL="45720" marR="0"/>
                </a:tc>
                <a:tc>
                  <a:txBody>
                    <a:bodyPr/>
                    <a:lstStyle/>
                    <a:p>
                      <a:r>
                        <a:rPr lang="sr-Latn-RS" sz="1400" dirty="0"/>
                        <a:t>15mg/kg, 1x dnevno</a:t>
                      </a:r>
                      <a:endParaRPr lang="en-US" sz="1400" dirty="0"/>
                    </a:p>
                  </a:txBody>
                  <a:tcPr marL="45720" marR="0"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5720" marR="0" marT="0" marB="0"/>
                </a:tc>
                <a:extLst>
                  <a:ext uri="{0D108BD9-81ED-4DB2-BD59-A6C34878D82A}">
                    <a16:rowId xmlns:a16="http://schemas.microsoft.com/office/drawing/2014/main" val="2671237594"/>
                  </a:ext>
                </a:extLst>
              </a:tr>
              <a:tr h="282648">
                <a:tc gridSpan="3">
                  <a:txBody>
                    <a:bodyPr/>
                    <a:lstStyle/>
                    <a:p>
                      <a:r>
                        <a:rPr lang="sr-Latn-RS" sz="1600" b="1" dirty="0"/>
                        <a:t>Alternative</a:t>
                      </a:r>
                      <a:endParaRPr lang="en-US" sz="1600" b="1" dirty="0"/>
                    </a:p>
                  </a:txBody>
                  <a:tcPr marL="45720" marR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/>
                    </a:p>
                  </a:txBody>
                  <a:tcPr marL="45720" marR="0" marT="0" marB="0"/>
                </a:tc>
                <a:tc hMerge="1"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4572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290469"/>
                  </a:ext>
                </a:extLst>
              </a:tr>
              <a:tr h="3684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dirty="0"/>
                        <a:t>Imipenem/Cilastatin</a:t>
                      </a:r>
                      <a:endParaRPr lang="en-US" sz="1400" dirty="0"/>
                    </a:p>
                  </a:txBody>
                  <a:tcPr marL="45720" marR="0"/>
                </a:tc>
                <a:tc>
                  <a:txBody>
                    <a:bodyPr/>
                    <a:lstStyle/>
                    <a:p>
                      <a:r>
                        <a:rPr lang="sr-Latn-RS" sz="1400" dirty="0"/>
                        <a:t>0.5g, 3x dnevno</a:t>
                      </a:r>
                      <a:endParaRPr lang="en-US" sz="1400" dirty="0"/>
                    </a:p>
                  </a:txBody>
                  <a:tcPr marL="45720" marR="0"/>
                </a:tc>
                <a:tc rowSpan="2">
                  <a:txBody>
                    <a:bodyPr/>
                    <a:lstStyle/>
                    <a:p>
                      <a:r>
                        <a:rPr lang="sr-Latn-RS" sz="1400" dirty="0"/>
                        <a:t>Razmatrati karbapeneme samo kod pacijenata sa ranim rezultatima kulture koji ukazuju na prisustvo multirezistentnih sojeva</a:t>
                      </a:r>
                      <a:endParaRPr lang="en-US" sz="1400" dirty="0"/>
                    </a:p>
                  </a:txBody>
                  <a:tcPr marL="45720" marR="0"/>
                </a:tc>
                <a:extLst>
                  <a:ext uri="{0D108BD9-81ED-4DB2-BD59-A6C34878D82A}">
                    <a16:rowId xmlns:a16="http://schemas.microsoft.com/office/drawing/2014/main" val="921062182"/>
                  </a:ext>
                </a:extLst>
              </a:tr>
              <a:tr h="3684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dirty="0"/>
                        <a:t>Meropenem</a:t>
                      </a:r>
                      <a:endParaRPr lang="en-US" sz="1400" dirty="0"/>
                    </a:p>
                  </a:txBody>
                  <a:tcPr marL="45720" marR="0"/>
                </a:tc>
                <a:tc>
                  <a:txBody>
                    <a:bodyPr/>
                    <a:lstStyle/>
                    <a:p>
                      <a:r>
                        <a:rPr lang="sr-Latn-RS" sz="1400" dirty="0"/>
                        <a:t>1g, 3x dnevno</a:t>
                      </a:r>
                      <a:endParaRPr lang="en-US" sz="1400" dirty="0"/>
                    </a:p>
                  </a:txBody>
                  <a:tcPr marL="45720" marR="0"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5720" marR="0" marT="0" marB="0"/>
                </a:tc>
                <a:extLst>
                  <a:ext uri="{0D108BD9-81ED-4DB2-BD59-A6C34878D82A}">
                    <a16:rowId xmlns:a16="http://schemas.microsoft.com/office/drawing/2014/main" val="225848586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9665D2EB-5D7A-45B1-9D60-5E1F7D828CE7}"/>
              </a:ext>
            </a:extLst>
          </p:cNvPr>
          <p:cNvSpPr/>
          <p:nvPr/>
        </p:nvSpPr>
        <p:spPr>
          <a:xfrm>
            <a:off x="4602633" y="6559310"/>
            <a:ext cx="42221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r-Latn-CS" sz="1200" dirty="0">
                <a:solidFill>
                  <a:srgbClr val="0BD0D9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EAU guidelines on urological infections, update march 2018</a:t>
            </a:r>
            <a:endParaRPr lang="en-US" sz="1200" dirty="0">
              <a:solidFill>
                <a:srgbClr val="0BD0D9">
                  <a:lumMod val="5000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141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F4322-66B6-4F27-9B8A-A72FBA9F8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482" y="381000"/>
            <a:ext cx="8229600" cy="1038855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dirty="0"/>
              <a:t>KOMPLIKOVANE INFEKCIJE URINARNOG TRAKTA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219F61-3D15-4643-BF2B-FA360FDF1FB0}"/>
              </a:ext>
            </a:extLst>
          </p:cNvPr>
          <p:cNvSpPr txBox="1"/>
          <p:nvPr/>
        </p:nvSpPr>
        <p:spPr>
          <a:xfrm>
            <a:off x="478018" y="1524000"/>
            <a:ext cx="819150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r-Latn-RS" sz="1600" b="1" i="1" dirty="0">
                <a:solidFill>
                  <a:srgbClr val="7030A0"/>
                </a:solidFill>
              </a:rPr>
              <a:t>Def</a:t>
            </a:r>
            <a:r>
              <a:rPr lang="sr-Latn-RS" sz="1600" dirty="0">
                <a:solidFill>
                  <a:srgbClr val="7030A0"/>
                </a:solidFill>
              </a:rPr>
              <a:t>.</a:t>
            </a:r>
            <a:r>
              <a:rPr lang="sr-Latn-RS" sz="1600" dirty="0"/>
              <a:t> Komplikovane infekcije urinarnog trakta se pojavljuju kod osoba za koje se veruje da faktori povezani sa domaćinom ili specifične anatomske ili funkcionalne abnormalnosti </a:t>
            </a:r>
            <a:r>
              <a:rPr lang="sr-Latn-RS" dirty="0"/>
              <a:t>povezane</a:t>
            </a:r>
            <a:r>
              <a:rPr lang="sr-Latn-RS" sz="1600" dirty="0"/>
              <a:t> sa urinarnim traktom rezultiraju u infekciji koja se teže eradicira nego kod nekomplikovanih IUT.</a:t>
            </a:r>
          </a:p>
          <a:p>
            <a:pPr>
              <a:spcAft>
                <a:spcPts val="600"/>
              </a:spcAft>
            </a:pPr>
            <a:r>
              <a:rPr lang="sr-Latn-RS" b="1" i="1" dirty="0">
                <a:solidFill>
                  <a:srgbClr val="7030A0"/>
                </a:solidFill>
              </a:rPr>
              <a:t>Populacija pacijenata</a:t>
            </a:r>
            <a:r>
              <a:rPr lang="sr-Latn-RS" dirty="0">
                <a:solidFill>
                  <a:srgbClr val="7030A0"/>
                </a:solidFill>
              </a:rPr>
              <a:t>: </a:t>
            </a:r>
            <a:r>
              <a:rPr lang="sr-Latn-RS" dirty="0"/>
              <a:t>heterogena</a:t>
            </a:r>
          </a:p>
          <a:p>
            <a:pPr>
              <a:spcAft>
                <a:spcPts val="600"/>
              </a:spcAft>
            </a:pPr>
            <a:r>
              <a:rPr lang="sr-Latn-RS" b="1" i="1" dirty="0">
                <a:solidFill>
                  <a:srgbClr val="7030A0"/>
                </a:solidFill>
              </a:rPr>
              <a:t>Klinička prezentacija</a:t>
            </a:r>
            <a:r>
              <a:rPr lang="sr-Latn-RS" dirty="0">
                <a:solidFill>
                  <a:srgbClr val="7030A0"/>
                </a:solidFill>
              </a:rPr>
              <a:t>: </a:t>
            </a:r>
            <a:r>
              <a:rPr lang="sr-Latn-RS" dirty="0"/>
              <a:t>varira i zahteva prepoznavanje</a:t>
            </a:r>
          </a:p>
          <a:p>
            <a:pPr>
              <a:spcAft>
                <a:spcPts val="600"/>
              </a:spcAft>
            </a:pPr>
            <a:r>
              <a:rPr lang="sr-Latn-RS" b="1" i="1" dirty="0">
                <a:solidFill>
                  <a:srgbClr val="7030A0"/>
                </a:solidFill>
              </a:rPr>
              <a:t>Mikrobiologija</a:t>
            </a:r>
            <a:r>
              <a:rPr lang="sr-Latn-RS" dirty="0">
                <a:solidFill>
                  <a:srgbClr val="7030A0"/>
                </a:solidFill>
              </a:rPr>
              <a:t>:</a:t>
            </a:r>
            <a:r>
              <a:rPr lang="sr-Latn-RS" dirty="0"/>
              <a:t> širi spektar uzročnika i veća verovatnoća rezistencije nego kod nekomplikovanih IUT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0256050-DAE1-46F6-88EA-6019E0E2DE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037293"/>
              </p:ext>
            </p:extLst>
          </p:nvPr>
        </p:nvGraphicFramePr>
        <p:xfrm>
          <a:off x="474482" y="4505365"/>
          <a:ext cx="8229600" cy="1905000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779616034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3971052659"/>
                    </a:ext>
                  </a:extLst>
                </a:gridCol>
              </a:tblGrid>
              <a:tr h="332692">
                <a:tc>
                  <a:txBody>
                    <a:bodyPr/>
                    <a:lstStyle/>
                    <a:p>
                      <a:r>
                        <a:rPr lang="sr-Latn-RS" dirty="0"/>
                        <a:t>Opstrukcija na bilo kom nivou UT</a:t>
                      </a:r>
                      <a:endParaRPr lang="en-US" dirty="0"/>
                    </a:p>
                  </a:txBody>
                  <a:tcPr marR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IUT kod muškaraca</a:t>
                      </a:r>
                      <a:endParaRPr lang="en-US" dirty="0"/>
                    </a:p>
                  </a:txBody>
                  <a:tcPr marR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396210"/>
                  </a:ext>
                </a:extLst>
              </a:tr>
              <a:tr h="332692">
                <a:tc>
                  <a:txBody>
                    <a:bodyPr/>
                    <a:lstStyle/>
                    <a:p>
                      <a:r>
                        <a:rPr lang="sr-Latn-RS" dirty="0"/>
                        <a:t>Strano telo</a:t>
                      </a:r>
                      <a:endParaRPr lang="en-US" dirty="0"/>
                    </a:p>
                  </a:txBody>
                  <a:tcPr marR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Trudnoća</a:t>
                      </a:r>
                      <a:endParaRPr lang="en-US" dirty="0"/>
                    </a:p>
                  </a:txBody>
                  <a:tcPr marR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416619"/>
                  </a:ext>
                </a:extLst>
              </a:tr>
              <a:tr h="332692">
                <a:tc>
                  <a:txBody>
                    <a:bodyPr/>
                    <a:lstStyle/>
                    <a:p>
                      <a:r>
                        <a:rPr lang="sr-Latn-RS" dirty="0"/>
                        <a:t>Nekompletno pražnjenje MB</a:t>
                      </a:r>
                      <a:endParaRPr lang="en-US" dirty="0"/>
                    </a:p>
                  </a:txBody>
                  <a:tcPr marR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Diabetes mellitus</a:t>
                      </a:r>
                      <a:endParaRPr lang="en-US" dirty="0"/>
                    </a:p>
                  </a:txBody>
                  <a:tcPr marR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39361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r>
                        <a:rPr lang="sr-Latn-RS" dirty="0"/>
                        <a:t>Vezikoureteralni refluks</a:t>
                      </a:r>
                      <a:endParaRPr lang="en-US" dirty="0"/>
                    </a:p>
                  </a:txBody>
                  <a:tcPr marR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Imunosupresija</a:t>
                      </a:r>
                      <a:endParaRPr lang="en-US" dirty="0"/>
                    </a:p>
                  </a:txBody>
                  <a:tcPr marR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069533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sr-Latn-RS" dirty="0"/>
                        <a:t>Nedavna instrumentacija UT</a:t>
                      </a:r>
                      <a:endParaRPr lang="en-US" dirty="0"/>
                    </a:p>
                  </a:txBody>
                  <a:tcPr marR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IUT udružena sa zdravstvenom negom</a:t>
                      </a:r>
                      <a:endParaRPr lang="en-US" dirty="0"/>
                    </a:p>
                  </a:txBody>
                  <a:tcPr marR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63901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BCE91D1-D2FA-4181-B2EF-163A7F87B3EB}"/>
              </a:ext>
            </a:extLst>
          </p:cNvPr>
          <p:cNvSpPr txBox="1"/>
          <p:nvPr/>
        </p:nvSpPr>
        <p:spPr>
          <a:xfrm>
            <a:off x="457200" y="4144674"/>
            <a:ext cx="8212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/>
              <a:t>Najčešći faktori udruženi sa komplikovanim infekcijama urinarnog trakta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7063E1-57D7-4AD2-801A-A4324670923F}"/>
              </a:ext>
            </a:extLst>
          </p:cNvPr>
          <p:cNvSpPr txBox="1"/>
          <p:nvPr/>
        </p:nvSpPr>
        <p:spPr>
          <a:xfrm>
            <a:off x="3103382" y="6396335"/>
            <a:ext cx="6040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>
                <a:solidFill>
                  <a:schemeClr val="accent5">
                    <a:lumMod val="50000"/>
                  </a:schemeClr>
                </a:solidFill>
              </a:rPr>
              <a:t>Geerlings</a:t>
            </a:r>
            <a:r>
              <a:rPr lang="en-US" sz="1200" i="1" dirty="0">
                <a:solidFill>
                  <a:schemeClr val="accent5">
                    <a:lumMod val="50000"/>
                  </a:schemeClr>
                </a:solidFill>
              </a:rPr>
              <a:t>, S.E., et al. SWAB Guidelines for Antimicrobial Therapy of Complicated Urinary Tract Infections in Adults. SWAB Guidelines, 2013.</a:t>
            </a:r>
          </a:p>
        </p:txBody>
      </p:sp>
    </p:spTree>
    <p:extLst>
      <p:ext uri="{BB962C8B-B14F-4D97-AF65-F5344CB8AC3E}">
        <p14:creationId xmlns:p14="http://schemas.microsoft.com/office/powerpoint/2010/main" val="1937207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0" y="533400"/>
            <a:ext cx="9144000" cy="990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dirty="0">
                <a:latin typeface="Constantia" pitchFamily="18" charset="0"/>
              </a:rPr>
              <a:t>     </a:t>
            </a:r>
            <a:r>
              <a:rPr lang="x-none" b="1" dirty="0">
                <a:latin typeface="Constantia" pitchFamily="18" charset="0"/>
              </a:rPr>
              <a:t>UVOD</a:t>
            </a:r>
            <a:endParaRPr lang="en-US" b="1" dirty="0">
              <a:latin typeface="Constantia" pitchFamily="18" charset="0"/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1886634"/>
            <a:ext cx="8229600" cy="4114800"/>
          </a:xfrm>
          <a:ln/>
        </p:spPr>
        <p:txBody>
          <a:bodyPr rIns="0">
            <a:normAutofit/>
          </a:bodyPr>
          <a:lstStyle/>
          <a:p>
            <a:pPr marL="0" indent="0">
              <a:buNone/>
            </a:pPr>
            <a:r>
              <a:rPr lang="sr-Latn-RS" dirty="0">
                <a:latin typeface="Tahoma" pitchFamily="34" charset="0"/>
                <a:ea typeface="Tahoma" pitchFamily="34" charset="0"/>
                <a:cs typeface="Tahoma" pitchFamily="34" charset="0"/>
                <a:sym typeface="Bookman Old Style" charset="0"/>
              </a:rPr>
              <a:t>Definicija: </a:t>
            </a:r>
            <a:r>
              <a:rPr lang="sr-Latn-RS" b="1" dirty="0">
                <a:latin typeface="Tahoma" pitchFamily="34" charset="0"/>
                <a:ea typeface="Tahoma" pitchFamily="34" charset="0"/>
                <a:cs typeface="Tahoma" pitchFamily="34" charset="0"/>
                <a:sym typeface="Bookman Old Style" charset="0"/>
              </a:rPr>
              <a:t>Infekcija urinarnog trakta </a:t>
            </a:r>
            <a:r>
              <a:rPr lang="sr-Latn-RS" dirty="0">
                <a:latin typeface="Tahoma" pitchFamily="34" charset="0"/>
                <a:ea typeface="Tahoma" pitchFamily="34" charset="0"/>
                <a:cs typeface="Tahoma" pitchFamily="34" charset="0"/>
                <a:sym typeface="Bookman Old Style" charset="0"/>
              </a:rPr>
              <a:t>(</a:t>
            </a:r>
            <a:r>
              <a:rPr lang="sr-Latn-RS" b="1" dirty="0">
                <a:latin typeface="Tahoma" pitchFamily="34" charset="0"/>
                <a:ea typeface="Tahoma" pitchFamily="34" charset="0"/>
                <a:cs typeface="Tahoma" pitchFamily="34" charset="0"/>
                <a:sym typeface="Bookman Old Style" charset="0"/>
              </a:rPr>
              <a:t>UTI</a:t>
            </a:r>
            <a:r>
              <a:rPr lang="sr-Latn-RS" dirty="0">
                <a:latin typeface="Tahoma" pitchFamily="34" charset="0"/>
                <a:ea typeface="Tahoma" pitchFamily="34" charset="0"/>
                <a:cs typeface="Tahoma" pitchFamily="34" charset="0"/>
                <a:sym typeface="Bookman Old Style" charset="0"/>
              </a:rPr>
              <a:t>-urinary tract infections)</a:t>
            </a:r>
            <a:r>
              <a:rPr lang="sr-Latn-RS" b="1" dirty="0">
                <a:latin typeface="Tahoma" pitchFamily="34" charset="0"/>
                <a:ea typeface="Tahoma" pitchFamily="34" charset="0"/>
                <a:cs typeface="Tahoma" pitchFamily="34" charset="0"/>
                <a:sym typeface="Bookman Old Style" charset="0"/>
              </a:rPr>
              <a:t> označava prodor mikroorganizama u prethodno sterilan mokraćni sistem, njihovo razmnožavanje i održavanje koje izaziva zapaljenje kao odgovor domaćina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r-Latn-RS" dirty="0">
                <a:latin typeface="Tahoma" pitchFamily="34" charset="0"/>
                <a:ea typeface="Tahoma" pitchFamily="34" charset="0"/>
                <a:cs typeface="Tahoma" pitchFamily="34" charset="0"/>
                <a:sym typeface="Bookman Old Style" charset="0"/>
              </a:rPr>
              <a:t>Ozbiljan zdravstveni, ali i socioekonomski problem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r-Latn-RS" dirty="0">
                <a:latin typeface="Tahoma" pitchFamily="34" charset="0"/>
                <a:ea typeface="Tahoma" pitchFamily="34" charset="0"/>
                <a:cs typeface="Tahoma" pitchFamily="34" charset="0"/>
                <a:sym typeface="Bookman Old Style" charset="0"/>
              </a:rPr>
              <a:t>Razlika u učestalosti po polovima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r-Latn-RS" dirty="0">
                <a:latin typeface="Tahoma" pitchFamily="34" charset="0"/>
                <a:ea typeface="Tahoma" pitchFamily="34" charset="0"/>
                <a:cs typeface="Tahoma" pitchFamily="34" charset="0"/>
                <a:sym typeface="Bookman Old Style" charset="0"/>
              </a:rPr>
              <a:t>Razlika u učestalosti zavisno od starosne dobi</a:t>
            </a:r>
            <a:endParaRPr lang="x-none" dirty="0">
              <a:latin typeface="Tahoma" pitchFamily="34" charset="0"/>
              <a:ea typeface="Tahoma" pitchFamily="34" charset="0"/>
              <a:cs typeface="Tahoma" pitchFamily="34" charset="0"/>
              <a:sym typeface="Bookman Old Style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BBB1E1-6039-423D-82BD-E3A408C6808B}"/>
              </a:ext>
            </a:extLst>
          </p:cNvPr>
          <p:cNvSpPr txBox="1"/>
          <p:nvPr/>
        </p:nvSpPr>
        <p:spPr>
          <a:xfrm>
            <a:off x="3962400" y="6001434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200" i="1" dirty="0">
                <a:solidFill>
                  <a:schemeClr val="tx2">
                    <a:lumMod val="75000"/>
                  </a:schemeClr>
                </a:solidFill>
              </a:rPr>
              <a:t>Djukanović Lj. Biomedicinska istraživanja 2015; 6(2). 146-156</a:t>
            </a:r>
          </a:p>
          <a:p>
            <a:r>
              <a:rPr lang="sr-Latn-CS" sz="1200" i="1" dirty="0">
                <a:solidFill>
                  <a:schemeClr val="tx2">
                    <a:lumMod val="75000"/>
                  </a:schemeClr>
                </a:solidFill>
              </a:rPr>
              <a:t>Flores-Mireles A et al. Nat Rev Microbiol 2015; 13: 269-284</a:t>
            </a:r>
          </a:p>
          <a:p>
            <a:r>
              <a:rPr lang="sr-Latn-CS" sz="1200" i="1" dirty="0">
                <a:solidFill>
                  <a:schemeClr val="tx2">
                    <a:lumMod val="75000"/>
                  </a:schemeClr>
                </a:solidFill>
              </a:rPr>
              <a:t>Terlizzi ME, et al. Frontiers in Microbiology 2017; 8: article 1566</a:t>
            </a:r>
            <a:endParaRPr lang="en-US" sz="12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098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97" y="370798"/>
            <a:ext cx="9144000" cy="504056"/>
          </a:xfrm>
        </p:spPr>
        <p:txBody>
          <a:bodyPr>
            <a:noAutofit/>
          </a:bodyPr>
          <a:lstStyle/>
          <a:p>
            <a:pPr algn="ctr"/>
            <a:r>
              <a:rPr lang="sr-Latn-CS" sz="2800" dirty="0"/>
              <a:t>KOMPLIKOVANE INFEKCIJE URINARNOG TRAKTA</a:t>
            </a:r>
            <a:endParaRPr lang="en-US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345780"/>
              </p:ext>
            </p:extLst>
          </p:nvPr>
        </p:nvGraphicFramePr>
        <p:xfrm>
          <a:off x="276064" y="1255416"/>
          <a:ext cx="8591872" cy="50259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26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47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59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3948">
                <a:tc>
                  <a:txBody>
                    <a:bodyPr/>
                    <a:lstStyle/>
                    <a:p>
                      <a:r>
                        <a:rPr lang="sr-Latn-CS" dirty="0"/>
                        <a:t>SAŽETAK DOKAZA</a:t>
                      </a:r>
                      <a:endParaRPr lang="en-US" dirty="0"/>
                    </a:p>
                  </a:txBody>
                  <a:tcPr marL="36000" marR="45720" marT="3600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CS" sz="1800" dirty="0"/>
                        <a:t>ND</a:t>
                      </a:r>
                      <a:endParaRPr lang="en-US" sz="1800" dirty="0"/>
                    </a:p>
                  </a:txBody>
                  <a:tcPr marL="36000" marR="36000" marT="36000" marB="0"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PREPORUKE</a:t>
                      </a:r>
                      <a:endParaRPr lang="en-US" dirty="0"/>
                    </a:p>
                  </a:txBody>
                  <a:tcPr marL="36000" marR="36000" marT="3600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CS" dirty="0"/>
                        <a:t>OS</a:t>
                      </a:r>
                      <a:endParaRPr lang="en-US" dirty="0"/>
                    </a:p>
                  </a:txBody>
                  <a:tcPr marL="45720" marR="45720" marT="3600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164">
                <a:tc>
                  <a:txBody>
                    <a:bodyPr/>
                    <a:lstStyle/>
                    <a:p>
                      <a:r>
                        <a:rPr lang="sr-Latn-CS" sz="1400" dirty="0"/>
                        <a:t>Pacijente sa komplikovanim IUT kojima je neophodna hospitalizacija trebalo bi </a:t>
                      </a:r>
                      <a:r>
                        <a:rPr lang="sr-Latn-CS" sz="1400" b="1" dirty="0"/>
                        <a:t>inicijalno tretirati intravenskim antimikrobnim protokolom </a:t>
                      </a:r>
                      <a:r>
                        <a:rPr lang="sr-Latn-CS" sz="1400" dirty="0"/>
                        <a:t>izabranim na osnovu lokalnih podataka o rezistenciji i rezultata osetljiivosti uzročnika</a:t>
                      </a:r>
                      <a:endParaRPr lang="en-US" sz="1400" dirty="0"/>
                    </a:p>
                  </a:txBody>
                  <a:tcPr marR="4572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CS" sz="1400" dirty="0"/>
                        <a:t>1b</a:t>
                      </a:r>
                      <a:endParaRPr lang="en-US" sz="14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r>
                        <a:rPr lang="sr-Latn-RS" sz="1400" dirty="0"/>
                        <a:t>Upotrebiti kombinaciju: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r-Latn-RS" sz="1400" dirty="0"/>
                        <a:t>Amoksicilin + aminoglikozid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r-Latn-RS" sz="1400" dirty="0"/>
                        <a:t>II gen. cefalosporina + aminoglikozid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r-Latn-RS" sz="1400" dirty="0"/>
                        <a:t>III gen. cefalosporina kao empirijski tretman komplikovanih IUT sa sistemskim simptomima</a:t>
                      </a:r>
                      <a:endParaRPr lang="en-US" sz="14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endParaRPr lang="sr-Latn-CS" sz="1400" dirty="0"/>
                    </a:p>
                    <a:p>
                      <a:pPr algn="ctr"/>
                      <a:r>
                        <a:rPr lang="sr-Latn-CS" sz="1400" dirty="0"/>
                        <a:t>Jaka</a:t>
                      </a:r>
                      <a:endParaRPr lang="en-US" sz="1400" dirty="0"/>
                    </a:p>
                  </a:txBody>
                  <a:tcPr marL="45720" marR="45720" marT="91440" marB="9144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662">
                <a:tc>
                  <a:txBody>
                    <a:bodyPr/>
                    <a:lstStyle/>
                    <a:p>
                      <a:r>
                        <a:rPr lang="sr-Latn-RS" sz="1400" dirty="0"/>
                        <a:t>Ako se smatra da je prevalenca rezistencije na fluorohinolone veća od 10%, a pacijent ima kontraindikacije za III generaciju cefalosporina ili aminoglikozide, ciprofloxacin može biti propisan kao empirijski tretman kod žena sa nekomplikovanim PN</a:t>
                      </a:r>
                    </a:p>
                  </a:txBody>
                  <a:tcPr marR="4572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CS" sz="1400" dirty="0"/>
                        <a:t>2</a:t>
                      </a:r>
                      <a:endParaRPr lang="en-US" sz="14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r>
                        <a:rPr lang="sr-Latn-RS" sz="1400" b="0" dirty="0">
                          <a:solidFill>
                            <a:schemeClr val="tx1"/>
                          </a:solidFill>
                        </a:rPr>
                        <a:t>Koristiti Ciprofloxacin samo pod uslovom da je lokalna rezistencija &lt;10% kada: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r-Latn-RS" sz="1400" b="0" dirty="0">
                          <a:solidFill>
                            <a:schemeClr val="tx1"/>
                          </a:solidFill>
                        </a:rPr>
                        <a:t>Čitav tretman se daje oralno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r-Latn-RS" sz="1400" b="0" dirty="0">
                          <a:solidFill>
                            <a:schemeClr val="tx1"/>
                          </a:solidFill>
                        </a:rPr>
                        <a:t>Pacijent ne zahteva hospitalizaciju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r-Latn-RS" sz="1400" b="0" dirty="0">
                          <a:solidFill>
                            <a:schemeClr val="tx1"/>
                          </a:solidFill>
                        </a:rPr>
                        <a:t>Ima anafilaksu na beta laktame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CS" sz="1400" dirty="0"/>
                        <a:t>Jaka</a:t>
                      </a:r>
                      <a:endParaRPr lang="en-US" sz="1400" dirty="0"/>
                    </a:p>
                  </a:txBody>
                  <a:tcPr marL="45720" marR="45720" marT="91440" marB="9144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9662">
                <a:tc>
                  <a:txBody>
                    <a:bodyPr/>
                    <a:lstStyle/>
                    <a:p>
                      <a:r>
                        <a:rPr lang="sr-Latn-RS" sz="1400" dirty="0"/>
                        <a:t>U slučaju preosetljivosti na penicilin, još uvek se može propisati cefalosporin III generacije, izuzev sistemske anafilakse u prošlosti</a:t>
                      </a:r>
                      <a:endParaRPr lang="en-US" sz="1400" dirty="0"/>
                    </a:p>
                  </a:txBody>
                  <a:tcPr marR="4572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400" dirty="0"/>
                        <a:t>2</a:t>
                      </a:r>
                      <a:endParaRPr lang="en-US" sz="14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r>
                        <a:rPr lang="sr-Latn-RS" sz="1400" dirty="0">
                          <a:solidFill>
                            <a:srgbClr val="C00000"/>
                          </a:solidFill>
                        </a:rPr>
                        <a:t>Ne koristiti fluorohinolone kao empirijski tretman kod pacijenata sa Urologije ili ako je korišćen u poslednjih 6 meseci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CS" sz="1400" dirty="0"/>
                        <a:t>Jaka</a:t>
                      </a:r>
                      <a:endParaRPr lang="en-US" sz="1400" dirty="0"/>
                    </a:p>
                  </a:txBody>
                  <a:tcPr marL="45720" marR="45720" marT="91440" marB="91440"/>
                </a:tc>
                <a:extLst>
                  <a:ext uri="{0D108BD9-81ED-4DB2-BD59-A6C34878D82A}">
                    <a16:rowId xmlns:a16="http://schemas.microsoft.com/office/drawing/2014/main" val="1300690460"/>
                  </a:ext>
                </a:extLst>
              </a:tr>
              <a:tr h="559662">
                <a:tc>
                  <a:txBody>
                    <a:bodyPr/>
                    <a:lstStyle/>
                    <a:p>
                      <a:r>
                        <a:rPr lang="sr-Latn-RS" sz="1400" dirty="0"/>
                        <a:t>Kod pacijenata sa sistemskim simptomima IUT, empirijski tretman bi trebalo inicijalno da pokrije ESBL*, jedino kod pacijenata kod kojih postoji kolonizacija mikroorganizmima koji produkuju ESBL</a:t>
                      </a:r>
                      <a:endParaRPr lang="en-US" sz="1400" dirty="0"/>
                    </a:p>
                  </a:txBody>
                  <a:tcPr marR="4572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400" dirty="0"/>
                        <a:t>2</a:t>
                      </a:r>
                      <a:endParaRPr lang="en-US" sz="14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r>
                        <a:rPr lang="sr-Latn-RS" sz="1400" b="1" dirty="0">
                          <a:solidFill>
                            <a:schemeClr val="tx1"/>
                          </a:solidFill>
                        </a:rPr>
                        <a:t>Rešavati urološke abnormalnosti </a:t>
                      </a:r>
                      <a:r>
                        <a:rPr lang="sr-Latn-RS" sz="1400" dirty="0">
                          <a:solidFill>
                            <a:schemeClr val="tx1"/>
                          </a:solidFill>
                        </a:rPr>
                        <a:t>ili sa njima povezane komplikujuće faktore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CS" sz="1400" dirty="0"/>
                        <a:t>Jaka</a:t>
                      </a:r>
                      <a:endParaRPr lang="en-US" sz="1400" dirty="0"/>
                    </a:p>
                  </a:txBody>
                  <a:tcPr marL="45720" marR="45720" marT="91440" marB="91440"/>
                </a:tc>
                <a:extLst>
                  <a:ext uri="{0D108BD9-81ED-4DB2-BD59-A6C34878D82A}">
                    <a16:rowId xmlns:a16="http://schemas.microsoft.com/office/drawing/2014/main" val="202358654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-16496" y="91008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b="1" dirty="0"/>
              <a:t>Preporuke i dokazi za lečenje komplikovanih IUT</a:t>
            </a:r>
            <a:endParaRPr lang="en-US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3AA677-E989-47AC-9DE1-7F6DA111EFB3}"/>
              </a:ext>
            </a:extLst>
          </p:cNvPr>
          <p:cNvSpPr/>
          <p:nvPr/>
        </p:nvSpPr>
        <p:spPr>
          <a:xfrm>
            <a:off x="4588498" y="6340602"/>
            <a:ext cx="45677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sr-Latn-CS" sz="1200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EAU guidelines on urological infections, update march 2018</a:t>
            </a:r>
          </a:p>
          <a:p>
            <a:pPr marL="228600" indent="-228600">
              <a:buAutoNum type="arabicPeriod"/>
            </a:pP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</a:rPr>
              <a:t>Geerlings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, S.E., et al. </a:t>
            </a:r>
            <a:r>
              <a:rPr lang="sr-Latn-RS" sz="1200" dirty="0">
                <a:solidFill>
                  <a:schemeClr val="accent5">
                    <a:lumMod val="50000"/>
                  </a:schemeClr>
                </a:solidFill>
              </a:rPr>
              <a:t>SWAB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Guidelines, 2013</a:t>
            </a:r>
            <a:endParaRPr lang="en-US" sz="1200" dirty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67BA45-ABFF-4493-94FF-798D83EB09F1}"/>
              </a:ext>
            </a:extLst>
          </p:cNvPr>
          <p:cNvSpPr txBox="1"/>
          <p:nvPr/>
        </p:nvSpPr>
        <p:spPr>
          <a:xfrm>
            <a:off x="304800" y="6340602"/>
            <a:ext cx="4250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200" i="1" dirty="0"/>
              <a:t>ESBL = Extended-spectrum beta-lactamase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0034687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80433-951B-4F00-9A98-663DB587A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1266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sr-Latn-RS" sz="3200" dirty="0"/>
              <a:t>Infekcije urinarnog trakta udružene sa plasiranim urinarnim kateterom</a:t>
            </a:r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2564AE-F20D-4E2C-ADAE-BD3CE561DD83}"/>
              </a:ext>
            </a:extLst>
          </p:cNvPr>
          <p:cNvSpPr txBox="1"/>
          <p:nvPr/>
        </p:nvSpPr>
        <p:spPr>
          <a:xfrm>
            <a:off x="567965" y="1438309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b="1" i="1" dirty="0"/>
              <a:t>Def</a:t>
            </a:r>
            <a:r>
              <a:rPr lang="sr-Latn-RS" sz="1600" i="1" dirty="0"/>
              <a:t>. </a:t>
            </a:r>
            <a:r>
              <a:rPr lang="sr-Latn-RS" sz="1600" dirty="0"/>
              <a:t>CA-UTI (catheter-associated UTI) pojavljuju se kod osoba sa plasiranim urinarnim kateterom ili kod osoba koje su imale plasirani urinarni kateter unutar 48 sati</a:t>
            </a:r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D11518-9C50-443B-AA27-DE279FA02FE9}"/>
              </a:ext>
            </a:extLst>
          </p:cNvPr>
          <p:cNvSpPr txBox="1"/>
          <p:nvPr/>
        </p:nvSpPr>
        <p:spPr>
          <a:xfrm>
            <a:off x="567965" y="2109527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dirty="0"/>
              <a:t>Približno 20% intrahospitalnih bakteriemija potiče iz urinarnog trakta, a </a:t>
            </a:r>
            <a:r>
              <a:rPr lang="sr-Latn-RS" sz="1600"/>
              <a:t>mortalitet udružen </a:t>
            </a:r>
            <a:r>
              <a:rPr lang="sr-Latn-RS" sz="1600" dirty="0"/>
              <a:t>sa ovim stanjem je ~10%*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235162-17B4-4FF5-9E7E-AA3D50CF3878}"/>
              </a:ext>
            </a:extLst>
          </p:cNvPr>
          <p:cNvSpPr txBox="1"/>
          <p:nvPr/>
        </p:nvSpPr>
        <p:spPr>
          <a:xfrm>
            <a:off x="567965" y="2803028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b="1" dirty="0"/>
              <a:t>Dijagnostička evaluacija: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1600" dirty="0"/>
              <a:t>Klinička dijagnoza – znaci i simptomi UTI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1600" dirty="0"/>
              <a:t>Laboratorijska dijagnoza = mikrobiološka dijagnoza.</a:t>
            </a:r>
            <a:endParaRPr lang="en-US" sz="1600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B1F1E8C-BBA1-4EC7-B6E1-06B957D9A2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464215"/>
              </p:ext>
            </p:extLst>
          </p:nvPr>
        </p:nvGraphicFramePr>
        <p:xfrm>
          <a:off x="567965" y="3634335"/>
          <a:ext cx="8264558" cy="2737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5700">
                  <a:extLst>
                    <a:ext uri="{9D8B030D-6E8A-4147-A177-3AD203B41FA5}">
                      <a16:colId xmlns:a16="http://schemas.microsoft.com/office/drawing/2014/main" val="2776892197"/>
                    </a:ext>
                  </a:extLst>
                </a:gridCol>
                <a:gridCol w="454058">
                  <a:extLst>
                    <a:ext uri="{9D8B030D-6E8A-4147-A177-3AD203B41FA5}">
                      <a16:colId xmlns:a16="http://schemas.microsoft.com/office/drawing/2014/main" val="1519976076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88988783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971219476"/>
                    </a:ext>
                  </a:extLst>
                </a:gridCol>
              </a:tblGrid>
              <a:tr h="285312">
                <a:tc>
                  <a:txBody>
                    <a:bodyPr/>
                    <a:lstStyle/>
                    <a:p>
                      <a:r>
                        <a:rPr lang="sr-Latn-RS" sz="1400" dirty="0">
                          <a:latin typeface="+mn-lt"/>
                        </a:rPr>
                        <a:t>SAŽETAK DOKAZA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400" dirty="0">
                          <a:latin typeface="+mn-lt"/>
                        </a:rPr>
                        <a:t>ND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400" dirty="0">
                          <a:latin typeface="+mn-lt"/>
                        </a:rPr>
                        <a:t>PREPORUKE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400" dirty="0">
                          <a:latin typeface="+mn-lt"/>
                        </a:rPr>
                        <a:t>OS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766957"/>
                  </a:ext>
                </a:extLst>
              </a:tr>
              <a:tr h="513912">
                <a:tc>
                  <a:txBody>
                    <a:bodyPr/>
                    <a:lstStyle/>
                    <a:p>
                      <a:r>
                        <a:rPr lang="sr-Latn-RS" sz="1400" dirty="0">
                          <a:latin typeface="+mn-lt"/>
                        </a:rPr>
                        <a:t>Pacijenti sa urinarnim kateterom postaju nosioci asimptomatske bakteriurije (ABU), gde antibiotici nisu od koristi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45720" marR="45720"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400" dirty="0">
                          <a:latin typeface="+mn-lt"/>
                        </a:rPr>
                        <a:t>1a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45720" marR="45720"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400" dirty="0">
                          <a:solidFill>
                            <a:srgbClr val="C00000"/>
                          </a:solidFill>
                          <a:latin typeface="+mn-lt"/>
                        </a:rPr>
                        <a:t>Ne raditi rutinski urinokulturu kod asimptomatskih kateteriziranih bolesnika</a:t>
                      </a:r>
                      <a:endParaRPr lang="en-US" sz="140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45720" marR="45720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sr-Latn-R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Jaka</a:t>
                      </a:r>
                      <a:endParaRPr lang="en-US" sz="1400" dirty="0">
                        <a:latin typeface="+mn-lt"/>
                      </a:endParaRPr>
                    </a:p>
                    <a:p>
                      <a:endParaRPr lang="en-US" sz="1400" dirty="0">
                        <a:latin typeface="+mn-lt"/>
                      </a:endParaRPr>
                    </a:p>
                  </a:txBody>
                  <a:tcPr marL="45720" marR="45720"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8507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dirty="0">
                          <a:latin typeface="+mn-lt"/>
                        </a:rPr>
                        <a:t>Prisustvo zamućenog urina koji zaudara ne treba koristiti za diferenciranje CA-ABU i UTI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45720" marR="45720"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400" dirty="0">
                          <a:latin typeface="+mn-lt"/>
                        </a:rPr>
                        <a:t>2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45720" marR="45720"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400" dirty="0">
                          <a:solidFill>
                            <a:schemeClr val="tx1"/>
                          </a:solidFill>
                          <a:latin typeface="+mn-lt"/>
                        </a:rPr>
                        <a:t>Ne koristiti piuriju kao indikator za CA UTI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400" dirty="0">
                          <a:latin typeface="+mn-lt"/>
                        </a:rPr>
                        <a:t>Jaka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45720" marR="45720"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566377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Mikrobiološki CA-UTI se definiše </a:t>
                      </a:r>
                      <a:r>
                        <a:rPr lang="sr-Latn-RS" sz="1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rastom</a:t>
                      </a:r>
                      <a:r>
                        <a:rPr lang="sr-Latn-RS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≥10</a:t>
                      </a:r>
                      <a:r>
                        <a:rPr lang="sr-Latn-RS" sz="1400" b="1" baseline="300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 </a:t>
                      </a:r>
                      <a:r>
                        <a:rPr lang="sr-Latn-RS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CFU/mL jedne ili više vrsta bakterija </a:t>
                      </a:r>
                      <a:r>
                        <a:rPr lang="sr-Latn-RS" sz="1400" dirty="0"/>
                        <a:t>u jednom uzorku urina iz trajnog katetera ili iz srednjeg mlaza urina ako je kateter uklonjen unutar prethodnih 48h.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45720" marR="45720"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400" dirty="0">
                          <a:latin typeface="+mn-lt"/>
                        </a:rPr>
                        <a:t>3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45720" marR="45720"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400" dirty="0">
                          <a:latin typeface="+mn-lt"/>
                        </a:rPr>
                        <a:t>Ne koristiti prisusutvo ili odsustvo zamućenog urina neprijatnog mirisa za diferenciranje CA-ABU od CA-UTI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45720" marR="45720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400" dirty="0">
                          <a:latin typeface="+mn-lt"/>
                        </a:rPr>
                        <a:t>Jaka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45720" marR="45720"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692111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5851429-5AB1-460D-8818-C3EB5F39D5DF}"/>
              </a:ext>
            </a:extLst>
          </p:cNvPr>
          <p:cNvSpPr txBox="1"/>
          <p:nvPr/>
        </p:nvSpPr>
        <p:spPr>
          <a:xfrm>
            <a:off x="3886200" y="637182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200" i="1" dirty="0">
                <a:solidFill>
                  <a:schemeClr val="accent4">
                    <a:lumMod val="50000"/>
                  </a:schemeClr>
                </a:solidFill>
              </a:rPr>
              <a:t>*</a:t>
            </a:r>
            <a:r>
              <a:rPr lang="en-US" sz="1200" i="1" dirty="0">
                <a:solidFill>
                  <a:schemeClr val="accent4">
                    <a:lumMod val="50000"/>
                  </a:schemeClr>
                </a:solidFill>
              </a:rPr>
              <a:t>Gould</a:t>
            </a:r>
            <a:r>
              <a:rPr lang="sr-Latn-RS" sz="1200" i="1" dirty="0">
                <a:solidFill>
                  <a:schemeClr val="accent4">
                    <a:lumMod val="50000"/>
                  </a:schemeClr>
                </a:solidFill>
              </a:rPr>
              <a:t> CV</a:t>
            </a:r>
            <a:r>
              <a:rPr lang="en-US" sz="1200" i="1" dirty="0">
                <a:solidFill>
                  <a:schemeClr val="accent4">
                    <a:lumMod val="50000"/>
                  </a:schemeClr>
                </a:solidFill>
              </a:rPr>
              <a:t>, et al. Guideline for prevention of catheter-associated urinary tract infections 2009. Infect Control Hosp Epidemiol, 2010. 31: 319.</a:t>
            </a:r>
          </a:p>
        </p:txBody>
      </p:sp>
    </p:spTree>
    <p:extLst>
      <p:ext uri="{BB962C8B-B14F-4D97-AF65-F5344CB8AC3E}">
        <p14:creationId xmlns:p14="http://schemas.microsoft.com/office/powerpoint/2010/main" val="9837700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21AB4-2EC5-4E2F-A550-B804AC3C9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RS" dirty="0"/>
              <a:t>Preporuke za lečenje i profilaksu CA-UTI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F45F520-ED1F-46A5-9160-2379C5F70B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7300504"/>
              </p:ext>
            </p:extLst>
          </p:nvPr>
        </p:nvGraphicFramePr>
        <p:xfrm>
          <a:off x="457200" y="1539240"/>
          <a:ext cx="8229600" cy="451612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7315200">
                  <a:extLst>
                    <a:ext uri="{9D8B030D-6E8A-4147-A177-3AD203B41FA5}">
                      <a16:colId xmlns:a16="http://schemas.microsoft.com/office/drawing/2014/main" val="12612512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7668914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Latn-RS" dirty="0">
                          <a:solidFill>
                            <a:sysClr val="windowText" lastClr="000000"/>
                          </a:solidFill>
                        </a:rPr>
                        <a:t>Preporuke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sr-Latn-RS" dirty="0">
                          <a:solidFill>
                            <a:sysClr val="windowText" lastClr="000000"/>
                          </a:solidFill>
                        </a:rPr>
                        <a:t>OS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59499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>
                          <a:solidFill>
                            <a:sysClr val="windowText" lastClr="000000"/>
                          </a:solidFill>
                        </a:rPr>
                        <a:t>Tretirati CA-UTI prema preporukama za komplikovane UTI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sr-Latn-RS" dirty="0">
                          <a:solidFill>
                            <a:sysClr val="windowText" lastClr="000000"/>
                          </a:solidFill>
                        </a:rPr>
                        <a:t>Jaka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16569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>
                          <a:solidFill>
                            <a:sysClr val="windowText" lastClr="000000"/>
                          </a:solidFill>
                        </a:rPr>
                        <a:t>Uzeti urinokulturu pre iniciranja antimikrobne terapije kateriziranim bolesnicima kod kojih je kateter uklonjen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sr-Latn-RS" dirty="0">
                          <a:solidFill>
                            <a:sysClr val="windowText" lastClr="000000"/>
                          </a:solidFill>
                        </a:rPr>
                        <a:t>Jaka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54061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>
                          <a:solidFill>
                            <a:sysClr val="windowText" lastClr="000000"/>
                          </a:solidFill>
                        </a:rPr>
                        <a:t>Ne tretirati CA-ABU generalno .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sr-Latn-RS" dirty="0">
                          <a:solidFill>
                            <a:sysClr val="windowText" lastClr="000000"/>
                          </a:solidFill>
                        </a:rPr>
                        <a:t>Jaka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33533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>
                          <a:solidFill>
                            <a:sysClr val="windowText" lastClr="000000"/>
                          </a:solidFill>
                        </a:rPr>
                        <a:t>Tretirati CA-UTI pre traumatskih intervencija na UT (npr TUR prostate)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sr-Latn-RS" dirty="0">
                          <a:solidFill>
                            <a:sysClr val="windowText" lastClr="000000"/>
                          </a:solidFill>
                        </a:rPr>
                        <a:t>Jaka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8311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>
                          <a:solidFill>
                            <a:sysClr val="windowText" lastClr="000000"/>
                          </a:solidFill>
                        </a:rPr>
                        <a:t>Zameniti ili ukloniti trajni kateter pre započinjanja antimikrobne terapije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sr-Latn-RS" dirty="0">
                          <a:solidFill>
                            <a:sysClr val="windowText" lastClr="000000"/>
                          </a:solidFill>
                        </a:rPr>
                        <a:t>Jaka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98348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>
                          <a:solidFill>
                            <a:sysClr val="windowText" lastClr="000000"/>
                          </a:solidFill>
                        </a:rPr>
                        <a:t>Ne primenjivati lokalne antiseptike ili antimikrobe na kateter, uretru ili meatus.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sr-Latn-RS" dirty="0">
                          <a:solidFill>
                            <a:sysClr val="windowText" lastClr="000000"/>
                          </a:solidFill>
                        </a:rPr>
                        <a:t>Jaka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48664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>
                          <a:solidFill>
                            <a:sysClr val="windowText" lastClr="000000"/>
                          </a:solidFill>
                        </a:rPr>
                        <a:t>Ne koristiti profilaktički antimikrobe za prevenciju CA-UTI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sr-Latn-RS" dirty="0">
                          <a:solidFill>
                            <a:sysClr val="windowText" lastClr="000000"/>
                          </a:solidFill>
                        </a:rPr>
                        <a:t>Jaka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9511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>
                          <a:solidFill>
                            <a:sysClr val="windowText" lastClr="000000"/>
                          </a:solidFill>
                        </a:rPr>
                        <a:t>Trajanje kateterizacije treba biti minimalno.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sr-Latn-RS" dirty="0">
                          <a:solidFill>
                            <a:sysClr val="windowText" lastClr="000000"/>
                          </a:solidFill>
                        </a:rPr>
                        <a:t>Jaka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05202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>
                          <a:solidFill>
                            <a:sysClr val="windowText" lastClr="000000"/>
                          </a:solidFill>
                        </a:rPr>
                        <a:t>Ne koristiti rutinski antibiotsku profilaksu za prevenciju kliničkih UTI posle uklanjanja katetera.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sr-Latn-RS" dirty="0">
                          <a:solidFill>
                            <a:sysClr val="windowText" lastClr="000000"/>
                          </a:solidFill>
                        </a:rPr>
                        <a:t>Slaba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01098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64151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57C56-D6E7-4E10-A673-75912F6C7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128" y="381000"/>
            <a:ext cx="82296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dirty="0"/>
              <a:t>UROSEPSA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025D91C-4DE2-4412-9969-F1EA63AA2E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6442064"/>
              </p:ext>
            </p:extLst>
          </p:nvPr>
        </p:nvGraphicFramePr>
        <p:xfrm>
          <a:off x="461128" y="3701199"/>
          <a:ext cx="8229600" cy="26873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3596382301"/>
                    </a:ext>
                  </a:extLst>
                </a:gridCol>
                <a:gridCol w="6781800">
                  <a:extLst>
                    <a:ext uri="{9D8B030D-6E8A-4147-A177-3AD203B41FA5}">
                      <a16:colId xmlns:a16="http://schemas.microsoft.com/office/drawing/2014/main" val="23868254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Poremećaj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Definicija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6410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Sepsa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400" dirty="0"/>
                        <a:t>Organska disfunkcija koja ugrožava život uzrokovana poremećenom regulacijom odgovora domaćina na infekciju. Za kliničku primenu, organska disfunkcija može biti predstavljena povećanjem SOFA (Sequential [Sepsis-related] Organ Failure Assessment) skora za 2 poena ili više. Za brzu identifikaciju razvijen je brzi SOFA skor: broj respiracija ≥ 22/min, izmenjen mentalni status, ili sistolni kr. P ≤ 100mmHg 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814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Septički šok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400" dirty="0"/>
                        <a:t>Septički šok se definiše kao septičko stanje u kome su naročito duboke cirkulatorne, ćelijske i i metaboličke abnormalnosti udružene sa većim rizikom mortaliteta nego kod same sepse. Pacijenti sa septičkim šokom se klinički identifikuju potrebom za vazopresorom da bi se održavao srednji arterijski P ≥ 65 mmHg ili serumskim nivoom laktata &gt;2 mmol/L u odsustvu hipovolemije.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19374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33EA5B2-460D-4363-AE9F-D49EEAFD87EC}"/>
              </a:ext>
            </a:extLst>
          </p:cNvPr>
          <p:cNvSpPr txBox="1"/>
          <p:nvPr/>
        </p:nvSpPr>
        <p:spPr>
          <a:xfrm>
            <a:off x="534186" y="1066800"/>
            <a:ext cx="815732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1600" dirty="0"/>
              <a:t>Rani </a:t>
            </a:r>
            <a:r>
              <a:rPr lang="en-US" sz="1600" dirty="0" err="1"/>
              <a:t>znaci</a:t>
            </a:r>
            <a:r>
              <a:rPr lang="en-US" sz="1600" dirty="0"/>
              <a:t> </a:t>
            </a:r>
            <a:r>
              <a:rPr lang="en-US" sz="1600" dirty="0" err="1"/>
              <a:t>sistemskog</a:t>
            </a:r>
            <a:r>
              <a:rPr lang="en-US" sz="1600" dirty="0"/>
              <a:t> </a:t>
            </a:r>
            <a:r>
              <a:rPr lang="en-US" sz="1600" dirty="0" err="1"/>
              <a:t>inflamatornog</a:t>
            </a:r>
            <a:r>
              <a:rPr lang="en-US" sz="1600" dirty="0"/>
              <a:t> </a:t>
            </a:r>
            <a:r>
              <a:rPr lang="en-US" sz="1600" dirty="0" err="1"/>
              <a:t>odgovora</a:t>
            </a:r>
            <a:r>
              <a:rPr lang="en-US" sz="1600" dirty="0"/>
              <a:t> (</a:t>
            </a:r>
            <a:r>
              <a:rPr lang="en-US" sz="1600" dirty="0" err="1"/>
              <a:t>groznica</a:t>
            </a:r>
            <a:r>
              <a:rPr lang="en-US" sz="1600" dirty="0"/>
              <a:t> </a:t>
            </a:r>
            <a:r>
              <a:rPr lang="en-US" sz="1600" dirty="0" err="1"/>
              <a:t>ili</a:t>
            </a:r>
            <a:r>
              <a:rPr lang="en-US" sz="1600" dirty="0"/>
              <a:t> </a:t>
            </a:r>
            <a:r>
              <a:rPr lang="en-US" sz="1600" dirty="0" err="1"/>
              <a:t>hipotermija</a:t>
            </a:r>
            <a:r>
              <a:rPr lang="en-US" sz="1600" dirty="0"/>
              <a:t>, </a:t>
            </a:r>
            <a:r>
              <a:rPr lang="en-US" sz="1600" dirty="0" err="1"/>
              <a:t>leukocitoza</a:t>
            </a:r>
            <a:r>
              <a:rPr lang="en-US" sz="1600" dirty="0"/>
              <a:t> </a:t>
            </a:r>
            <a:r>
              <a:rPr lang="en-US" sz="1600" dirty="0" err="1"/>
              <a:t>ili</a:t>
            </a:r>
            <a:r>
              <a:rPr lang="en-US" sz="1600" dirty="0"/>
              <a:t> </a:t>
            </a:r>
            <a:r>
              <a:rPr lang="en-US" sz="1600" dirty="0" err="1"/>
              <a:t>leukopenija</a:t>
            </a:r>
            <a:r>
              <a:rPr lang="en-US" sz="1600" dirty="0"/>
              <a:t>, </a:t>
            </a:r>
            <a:r>
              <a:rPr lang="en-US" sz="1600" dirty="0" err="1"/>
              <a:t>tahikardija</a:t>
            </a:r>
            <a:r>
              <a:rPr lang="en-US" sz="1600" dirty="0"/>
              <a:t>, </a:t>
            </a:r>
            <a:r>
              <a:rPr lang="en-US" sz="1600" dirty="0" err="1"/>
              <a:t>tahipnea</a:t>
            </a:r>
            <a:r>
              <a:rPr lang="en-US" sz="1600" dirty="0"/>
              <a:t>) </a:t>
            </a:r>
            <a:r>
              <a:rPr lang="en-US" sz="1600" dirty="0" err="1"/>
              <a:t>treba</a:t>
            </a:r>
            <a:r>
              <a:rPr lang="en-US" sz="1600" dirty="0"/>
              <a:t> da se </a:t>
            </a:r>
            <a:r>
              <a:rPr lang="en-US" sz="1600" dirty="0" err="1"/>
              <a:t>prepoznaju</a:t>
            </a:r>
            <a:r>
              <a:rPr lang="en-US" sz="1600" dirty="0"/>
              <a:t> </a:t>
            </a:r>
            <a:r>
              <a:rPr lang="en-US" sz="1600" dirty="0" err="1"/>
              <a:t>kao</a:t>
            </a:r>
            <a:r>
              <a:rPr lang="en-US" sz="1600" dirty="0"/>
              <a:t> </a:t>
            </a:r>
            <a:r>
              <a:rPr lang="en-US" sz="1600" dirty="0" err="1"/>
              <a:t>prvi</a:t>
            </a:r>
            <a:r>
              <a:rPr lang="en-US" sz="1600" dirty="0"/>
              <a:t> </a:t>
            </a:r>
            <a:r>
              <a:rPr lang="en-US" sz="1600" dirty="0" err="1"/>
              <a:t>znaci</a:t>
            </a:r>
            <a:r>
              <a:rPr lang="en-US" sz="1600" dirty="0"/>
              <a:t> </a:t>
            </a:r>
            <a:r>
              <a:rPr lang="en-US" sz="1600" dirty="0" err="1"/>
              <a:t>eventualnog</a:t>
            </a:r>
            <a:r>
              <a:rPr lang="en-US" sz="1600" dirty="0"/>
              <a:t> </a:t>
            </a:r>
            <a:r>
              <a:rPr lang="en-US" sz="1600" dirty="0" err="1"/>
              <a:t>multiorganskog</a:t>
            </a:r>
            <a:r>
              <a:rPr lang="en-US" sz="1600" dirty="0"/>
              <a:t> </a:t>
            </a:r>
            <a:r>
              <a:rPr lang="en-US" sz="1600" dirty="0" err="1"/>
              <a:t>popuštanja</a:t>
            </a:r>
            <a:r>
              <a:rPr lang="en-US" sz="1600" dirty="0"/>
              <a:t>. </a:t>
            </a:r>
            <a:endParaRPr lang="sr-Latn-RS" sz="16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sr-Latn-RS" sz="1600" dirty="0"/>
              <a:t>Sklonost ka razvoju urosepse zavisi od opštih (starije osobe, dijabetičari, imunosupresija) i lokalnih faktora (kalkuloza UT, opstrukcija, kongenitalna uropatija, neurogena mokraćna bešika ili endoskopski manevri)</a:t>
            </a:r>
          </a:p>
          <a:p>
            <a:pPr marL="285750" indent="-28575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sr-Latn-RS" sz="1600" dirty="0"/>
              <a:t>Dijagnostička evaluacija podrazumeva urinokulturu, 2 seta hemokulture i ev. drenažne tečnosti. Imaging: ehosonografija i CT sken.</a:t>
            </a:r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61FC0A-F097-4D45-BC8F-F8EC0873B470}"/>
              </a:ext>
            </a:extLst>
          </p:cNvPr>
          <p:cNvSpPr txBox="1"/>
          <p:nvPr/>
        </p:nvSpPr>
        <p:spPr>
          <a:xfrm>
            <a:off x="4114800" y="6376238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02060"/>
                </a:solidFill>
              </a:rPr>
              <a:t>Singer, M., et al. The Third International Consensus Definitions for Sepsis and Septic Shock (Sepsis-3). JAMA, 2016. 315: 801.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A51C3A-5991-4A15-AFC5-7C8B26FF85C4}"/>
              </a:ext>
            </a:extLst>
          </p:cNvPr>
          <p:cNvSpPr txBox="1"/>
          <p:nvPr/>
        </p:nvSpPr>
        <p:spPr>
          <a:xfrm>
            <a:off x="453272" y="3331867"/>
            <a:ext cx="8237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/>
              <a:t>Definicija sepse i septičkog šoka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469639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EAA89-2D21-4F5C-A753-4E2FEDA2C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412" y="281305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dirty="0"/>
              <a:t>Mere prevencije nozokomijalne urosepse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E4CCB5-B0EA-4240-ACAD-4869F7BB1E3F}"/>
              </a:ext>
            </a:extLst>
          </p:cNvPr>
          <p:cNvSpPr txBox="1"/>
          <p:nvPr/>
        </p:nvSpPr>
        <p:spPr>
          <a:xfrm>
            <a:off x="457200" y="1752600"/>
            <a:ext cx="8229600" cy="4876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F5F526-27C0-4FBF-8C1C-C3866012042C}"/>
              </a:ext>
            </a:extLst>
          </p:cNvPr>
          <p:cNvSpPr txBox="1"/>
          <p:nvPr/>
        </p:nvSpPr>
        <p:spPr>
          <a:xfrm>
            <a:off x="435204" y="1271905"/>
            <a:ext cx="8229600" cy="517064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sr-Latn-RS" dirty="0"/>
              <a:t>Izolacija svih bolesnika inficiranih multirezistentnim organizmima da bi se izbegle unakrsne infekcije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sr-Latn-RS" dirty="0"/>
              <a:t>Obazriva primena antimikrobnih agenasa za profilaksu i lečenje utvrdjenih infekcija, da bi se izbegla selekcija rezistentnih sojeva.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sr-Latn-RS" dirty="0"/>
              <a:t>Smanjivanje broja bolničkih dana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sr-Latn-RS" dirty="0"/>
              <a:t>Što ranije uklanjanje uretralnih katetera. Nozokomijalne UTI su podstaknute kateterizacijom MB ili ureteralnim stentovima.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sr-Latn-RS" dirty="0"/>
              <a:t>Upotreba zatvorenih sistema katetera i minimiziranje narušavanja integriteta sistema.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sr-Latn-RS" dirty="0"/>
              <a:t>Korišćenje najmanje invazivnih metoda za rešavanje opstrukcije UT, dok ne dodje do stabilizacije stanja bolesnika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sr-Latn-RS" dirty="0"/>
              <a:t>Obraćanje pažnje na jednostavne svakodnevne tehnike za osiguravanje asepse, uključujući rutinsku primenu zaštitnih rukavica za jednokratnu upotrebu, čestu dezinfekciju ruku, i primenu mera za kontrolu infektivnih bolesti kako bi se izbegle unakrsne reakcije.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2251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60316-D1A6-4383-B7BF-A3AB17CE5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algn="ctr"/>
            <a:r>
              <a:rPr lang="sr-Latn-RS" dirty="0"/>
              <a:t>Tretman urosepse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E1F4A2-9F68-4A8C-A531-51E121A07510}"/>
              </a:ext>
            </a:extLst>
          </p:cNvPr>
          <p:cNvSpPr txBox="1"/>
          <p:nvPr/>
        </p:nvSpPr>
        <p:spPr>
          <a:xfrm>
            <a:off x="457200" y="1143000"/>
            <a:ext cx="82296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r-Latn-RS" sz="1600" b="1" dirty="0"/>
              <a:t>Antimikrobna terapija</a:t>
            </a:r>
            <a:r>
              <a:rPr lang="sr-Latn-RS" sz="1600" dirty="0"/>
              <a:t>: Inicijalna visoka doza empirijske antimikrobne terapije  adminstrirana </a:t>
            </a:r>
            <a:r>
              <a:rPr lang="sr-Latn-RS" sz="1600" dirty="0">
                <a:solidFill>
                  <a:srgbClr val="C00000"/>
                </a:solidFill>
              </a:rPr>
              <a:t>unutar prvog sata</a:t>
            </a:r>
            <a:r>
              <a:rPr lang="sr-Latn-RS" sz="1600" dirty="0"/>
              <a:t> treba pružiti široku antimikrobnu pokrivenost protiv većine uzročnih patogena i treba biti prilagodjena na osnovu rezultata kulture, čim budu dostupni.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r-Latn-RS" sz="1600" b="1" dirty="0"/>
              <a:t>Kontrola izvora infekcije:</a:t>
            </a:r>
            <a:r>
              <a:rPr lang="sr-Latn-RS" sz="1600" dirty="0"/>
              <a:t> Intervencije za rešavanje izvora infekcije treba primeniti što pre za kontrolu ili eliminaciju dijagnostikovanog i/ili suspektnog infektivnog žarišta.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r-Latn-RS" sz="1600" b="1" dirty="0"/>
              <a:t>Dodatne, suportivne mere </a:t>
            </a:r>
            <a:r>
              <a:rPr lang="sr-Latn-RS" sz="1600" dirty="0"/>
              <a:t>(nadoknada tečnosti, primena vazopresora, hidrokortizon, krvni produkti, mehanička ventilacija, primena minimalne sedacije, glikoregulacija, prevencija duboke venske tromboze, profilaksa stres ulkusa, enteralna nutricija).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0B8D0EC3-DE2F-45E8-9C19-EF9BA32179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345976"/>
              </p:ext>
            </p:extLst>
          </p:nvPr>
        </p:nvGraphicFramePr>
        <p:xfrm>
          <a:off x="533399" y="3810000"/>
          <a:ext cx="8077200" cy="2743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239001">
                  <a:extLst>
                    <a:ext uri="{9D8B030D-6E8A-4147-A177-3AD203B41FA5}">
                      <a16:colId xmlns:a16="http://schemas.microsoft.com/office/drawing/2014/main" val="2754973076"/>
                    </a:ext>
                  </a:extLst>
                </a:gridCol>
                <a:gridCol w="838199">
                  <a:extLst>
                    <a:ext uri="{9D8B030D-6E8A-4147-A177-3AD203B41FA5}">
                      <a16:colId xmlns:a16="http://schemas.microsoft.com/office/drawing/2014/main" val="3875426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PREPORUKE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OS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275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sz="1400" dirty="0"/>
                        <a:t>Izvršiti brzi SOFA test za identifikaciju bolesnika sa potencijalnom sepsom.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400" dirty="0"/>
                        <a:t>Jaka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686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sz="1400" dirty="0"/>
                        <a:t>Uzeti urinokulturu i 2 seta hemokultura pre započinjanja antimikrobne terapije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400" dirty="0"/>
                        <a:t>Jaka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8071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sz="1400" dirty="0"/>
                        <a:t>Administrirati parenteralno visoku dozu antimikroba širokog spektra, unutar 1h od kliničke pretpostavke sepse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400" dirty="0"/>
                        <a:t>Jaka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7298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sz="1400" dirty="0"/>
                        <a:t>Prilagoditi inicijalnu empirijsku antimikrobnu terapiju na osnovu rezultata kultura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400" dirty="0"/>
                        <a:t>Jaka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8285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sz="1400" dirty="0"/>
                        <a:t>Drenirati opstrukciju i ukloniti strano telo iz opstruiranog UT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400" dirty="0"/>
                        <a:t>Jaka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1653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sz="1400" dirty="0"/>
                        <a:t>Odmah obezbediti adekvatne sistematske mere suportivne terapije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400" dirty="0"/>
                        <a:t>Jaka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18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50850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B0BD4-8074-4AB4-B83C-1AF44242D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81000"/>
            <a:ext cx="9144000" cy="990600"/>
          </a:xfrm>
        </p:spPr>
        <p:txBody>
          <a:bodyPr>
            <a:normAutofit/>
          </a:bodyPr>
          <a:lstStyle/>
          <a:p>
            <a:pPr algn="ctr"/>
            <a:r>
              <a:rPr lang="sr-Latn-RS" sz="2400" dirty="0"/>
              <a:t>PREDLOŽENI  PROTOKOLI  ANTIMIKROBNE TERAPIJE  ZA  UROSEPSU</a:t>
            </a:r>
            <a:endParaRPr lang="en-US" sz="24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FCE0131-376A-4FDE-A984-78FADBF9D0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6833980"/>
              </p:ext>
            </p:extLst>
          </p:nvPr>
        </p:nvGraphicFramePr>
        <p:xfrm>
          <a:off x="457201" y="1327294"/>
          <a:ext cx="8229595" cy="52120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461185">
                  <a:extLst>
                    <a:ext uri="{9D8B030D-6E8A-4147-A177-3AD203B41FA5}">
                      <a16:colId xmlns:a16="http://schemas.microsoft.com/office/drawing/2014/main" val="1729331980"/>
                    </a:ext>
                  </a:extLst>
                </a:gridCol>
                <a:gridCol w="2034615">
                  <a:extLst>
                    <a:ext uri="{9D8B030D-6E8A-4147-A177-3AD203B41FA5}">
                      <a16:colId xmlns:a16="http://schemas.microsoft.com/office/drawing/2014/main" val="2411706966"/>
                    </a:ext>
                  </a:extLst>
                </a:gridCol>
                <a:gridCol w="3733795">
                  <a:extLst>
                    <a:ext uri="{9D8B030D-6E8A-4147-A177-3AD203B41FA5}">
                      <a16:colId xmlns:a16="http://schemas.microsoft.com/office/drawing/2014/main" val="4180907490"/>
                    </a:ext>
                  </a:extLst>
                </a:gridCol>
              </a:tblGrid>
              <a:tr h="272553">
                <a:tc>
                  <a:txBody>
                    <a:bodyPr/>
                    <a:lstStyle/>
                    <a:p>
                      <a:r>
                        <a:rPr lang="sr-Latn-RS" sz="1800" dirty="0">
                          <a:solidFill>
                            <a:srgbClr val="C00000"/>
                          </a:solidFill>
                        </a:rPr>
                        <a:t>Antimikrobni lek</a:t>
                      </a:r>
                      <a:endParaRPr 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r>
                        <a:rPr lang="sr-Latn-RS" sz="1800" dirty="0">
                          <a:solidFill>
                            <a:srgbClr val="C00000"/>
                          </a:solidFill>
                        </a:rPr>
                        <a:t>Dnevna doza</a:t>
                      </a:r>
                      <a:endParaRPr 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r>
                        <a:rPr lang="sr-Latn-RS" sz="1800" dirty="0">
                          <a:solidFill>
                            <a:srgbClr val="C00000"/>
                          </a:solidFill>
                        </a:rPr>
                        <a:t>Komentari</a:t>
                      </a:r>
                      <a:endParaRPr 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 marT="91440" marB="91440"/>
                </a:tc>
                <a:extLst>
                  <a:ext uri="{0D108BD9-81ED-4DB2-BD59-A6C34878D82A}">
                    <a16:rowId xmlns:a16="http://schemas.microsoft.com/office/drawing/2014/main" val="548526610"/>
                  </a:ext>
                </a:extLst>
              </a:tr>
              <a:tr h="277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dirty="0"/>
                        <a:t>Cefotaxime</a:t>
                      </a:r>
                      <a:endParaRPr lang="en-US" sz="1600" b="1" dirty="0"/>
                    </a:p>
                  </a:txBody>
                  <a:tcPr marT="54864" marB="914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dirty="0"/>
                        <a:t>2g, 3x dnevno</a:t>
                      </a:r>
                      <a:endParaRPr lang="en-US" sz="1400" dirty="0"/>
                    </a:p>
                  </a:txBody>
                  <a:tcPr marT="91440" marB="91440"/>
                </a:tc>
                <a:tc rowSpan="12">
                  <a:txBody>
                    <a:bodyPr/>
                    <a:lstStyle/>
                    <a:p>
                      <a:r>
                        <a:rPr lang="sr-Latn-RS" sz="1400" dirty="0"/>
                        <a:t>7-10 dana</a:t>
                      </a:r>
                    </a:p>
                    <a:p>
                      <a:r>
                        <a:rPr lang="sr-Latn-RS" sz="1400" dirty="0"/>
                        <a:t>Duže trajanje terapije je prikladno za bolesnike sa sporim kliničkim odgovorom</a:t>
                      </a:r>
                      <a:endParaRPr lang="en-US" sz="1400" dirty="0"/>
                    </a:p>
                  </a:txBody>
                  <a:tcPr marT="91440" marB="91440"/>
                </a:tc>
                <a:extLst>
                  <a:ext uri="{0D108BD9-81ED-4DB2-BD59-A6C34878D82A}">
                    <a16:rowId xmlns:a16="http://schemas.microsoft.com/office/drawing/2014/main" val="3731882333"/>
                  </a:ext>
                </a:extLst>
              </a:tr>
              <a:tr h="335878">
                <a:tc>
                  <a:txBody>
                    <a:bodyPr/>
                    <a:lstStyle/>
                    <a:p>
                      <a:r>
                        <a:rPr lang="sr-Latn-RS" sz="1600" dirty="0"/>
                        <a:t>Ceftazidime</a:t>
                      </a:r>
                      <a:endParaRPr lang="en-US" sz="1600" b="1" dirty="0"/>
                    </a:p>
                  </a:txBody>
                  <a:tcPr marT="54864" marB="9144"/>
                </a:tc>
                <a:tc>
                  <a:txBody>
                    <a:bodyPr/>
                    <a:lstStyle/>
                    <a:p>
                      <a:r>
                        <a:rPr lang="sr-Latn-RS" sz="1400" dirty="0"/>
                        <a:t>1-2g, 3x dnevno</a:t>
                      </a:r>
                      <a:endParaRPr lang="en-US" sz="1400" dirty="0"/>
                    </a:p>
                  </a:txBody>
                  <a:tcPr marT="91440" marB="9144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693600"/>
                  </a:ext>
                </a:extLst>
              </a:tr>
              <a:tr h="290453">
                <a:tc>
                  <a:txBody>
                    <a:bodyPr/>
                    <a:lstStyle/>
                    <a:p>
                      <a:r>
                        <a:rPr lang="sr-Latn-RS" sz="1600" dirty="0"/>
                        <a:t>Ceftriaxone</a:t>
                      </a:r>
                      <a:endParaRPr lang="en-US" sz="1600" b="1" dirty="0"/>
                    </a:p>
                  </a:txBody>
                  <a:tcPr marT="54864" marB="9144"/>
                </a:tc>
                <a:tc>
                  <a:txBody>
                    <a:bodyPr/>
                    <a:lstStyle/>
                    <a:p>
                      <a:r>
                        <a:rPr lang="sr-Latn-RS" sz="1400" dirty="0"/>
                        <a:t>1-2g, svakodnevno</a:t>
                      </a:r>
                      <a:endParaRPr lang="en-US" sz="1400" dirty="0"/>
                    </a:p>
                  </a:txBody>
                  <a:tcPr marT="91440" marB="9144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0288225"/>
                  </a:ext>
                </a:extLst>
              </a:tr>
              <a:tr h="333819">
                <a:tc>
                  <a:txBody>
                    <a:bodyPr/>
                    <a:lstStyle/>
                    <a:p>
                      <a:r>
                        <a:rPr lang="sr-Latn-RS" sz="1600" dirty="0"/>
                        <a:t>Cefepime</a:t>
                      </a:r>
                      <a:endParaRPr lang="en-US" sz="1600" b="1" dirty="0"/>
                    </a:p>
                  </a:txBody>
                  <a:tcPr marT="54864" marB="9144"/>
                </a:tc>
                <a:tc>
                  <a:txBody>
                    <a:bodyPr/>
                    <a:lstStyle/>
                    <a:p>
                      <a:r>
                        <a:rPr lang="sr-Latn-RS" sz="1400" dirty="0"/>
                        <a:t>2g, 3x dnevno</a:t>
                      </a:r>
                      <a:endParaRPr lang="en-US" sz="1400" dirty="0"/>
                    </a:p>
                  </a:txBody>
                  <a:tcPr marT="91440" marB="9144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780447"/>
                  </a:ext>
                </a:extLst>
              </a:tr>
              <a:tr h="269795">
                <a:tc>
                  <a:txBody>
                    <a:bodyPr/>
                    <a:lstStyle/>
                    <a:p>
                      <a:r>
                        <a:rPr lang="sr-Latn-RS" sz="1600" dirty="0"/>
                        <a:t>Piperacillin/tazobactam</a:t>
                      </a:r>
                      <a:endParaRPr lang="en-US" sz="1600" b="1" dirty="0"/>
                    </a:p>
                  </a:txBody>
                  <a:tcPr marT="54864" marB="9144"/>
                </a:tc>
                <a:tc>
                  <a:txBody>
                    <a:bodyPr/>
                    <a:lstStyle/>
                    <a:p>
                      <a:r>
                        <a:rPr lang="sr-Latn-RS" sz="1400" dirty="0"/>
                        <a:t>4.5g, 3x dnevno</a:t>
                      </a:r>
                      <a:endParaRPr lang="en-US" sz="1400" dirty="0"/>
                    </a:p>
                  </a:txBody>
                  <a:tcPr marT="91440" marB="9144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660682"/>
                  </a:ext>
                </a:extLst>
              </a:tr>
              <a:tr h="302837">
                <a:tc>
                  <a:txBody>
                    <a:bodyPr/>
                    <a:lstStyle/>
                    <a:p>
                      <a:r>
                        <a:rPr lang="sr-Latn-RS" sz="1600" dirty="0"/>
                        <a:t>Ceftolozane/tazobactam</a:t>
                      </a:r>
                      <a:endParaRPr lang="en-US" sz="1600" b="1" dirty="0"/>
                    </a:p>
                  </a:txBody>
                  <a:tcPr marT="54864" marB="9144"/>
                </a:tc>
                <a:tc>
                  <a:txBody>
                    <a:bodyPr/>
                    <a:lstStyle/>
                    <a:p>
                      <a:r>
                        <a:rPr lang="sr-Latn-RS" sz="1400" dirty="0"/>
                        <a:t>1.5g, 3x dnevno</a:t>
                      </a:r>
                      <a:endParaRPr lang="en-US" sz="1400" dirty="0"/>
                    </a:p>
                  </a:txBody>
                  <a:tcPr marT="91440" marB="9144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2981"/>
                  </a:ext>
                </a:extLst>
              </a:tr>
              <a:tr h="302837">
                <a:tc>
                  <a:txBody>
                    <a:bodyPr/>
                    <a:lstStyle/>
                    <a:p>
                      <a:r>
                        <a:rPr lang="sr-Latn-RS" sz="1600" dirty="0"/>
                        <a:t>Ceftazidime/avibactam</a:t>
                      </a:r>
                      <a:endParaRPr lang="en-US" sz="1600" b="1" dirty="0"/>
                    </a:p>
                  </a:txBody>
                  <a:tcPr marT="54864" marB="9144"/>
                </a:tc>
                <a:tc>
                  <a:txBody>
                    <a:bodyPr/>
                    <a:lstStyle/>
                    <a:p>
                      <a:r>
                        <a:rPr lang="sr-Latn-RS" sz="1400" dirty="0"/>
                        <a:t>2.5g, 3x dnevno</a:t>
                      </a:r>
                      <a:endParaRPr lang="en-US" sz="1400" dirty="0"/>
                    </a:p>
                  </a:txBody>
                  <a:tcPr marT="91440" marB="9144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4979372"/>
                  </a:ext>
                </a:extLst>
              </a:tr>
              <a:tr h="302837">
                <a:tc>
                  <a:txBody>
                    <a:bodyPr/>
                    <a:lstStyle/>
                    <a:p>
                      <a:r>
                        <a:rPr lang="sr-Latn-RS" sz="1600" dirty="0"/>
                        <a:t>Gentamicin</a:t>
                      </a:r>
                      <a:endParaRPr lang="en-US" sz="1600" b="1" dirty="0"/>
                    </a:p>
                  </a:txBody>
                  <a:tcPr marT="54864" marB="9144"/>
                </a:tc>
                <a:tc>
                  <a:txBody>
                    <a:bodyPr/>
                    <a:lstStyle/>
                    <a:p>
                      <a:r>
                        <a:rPr lang="sr-Latn-RS" sz="1400" dirty="0"/>
                        <a:t>5mg/kg, svakodnevno</a:t>
                      </a:r>
                      <a:endParaRPr lang="en-US" sz="1400" dirty="0"/>
                    </a:p>
                  </a:txBody>
                  <a:tcPr marT="91440" marB="9144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0337493"/>
                  </a:ext>
                </a:extLst>
              </a:tr>
              <a:tr h="302837">
                <a:tc>
                  <a:txBody>
                    <a:bodyPr/>
                    <a:lstStyle/>
                    <a:p>
                      <a:r>
                        <a:rPr lang="sr-Latn-RS" sz="1600" dirty="0"/>
                        <a:t>Amikacin</a:t>
                      </a:r>
                      <a:endParaRPr lang="en-US" sz="1600" b="1" dirty="0"/>
                    </a:p>
                  </a:txBody>
                  <a:tcPr marT="54864" marB="9144"/>
                </a:tc>
                <a:tc>
                  <a:txBody>
                    <a:bodyPr/>
                    <a:lstStyle/>
                    <a:p>
                      <a:r>
                        <a:rPr lang="sr-Latn-RS" sz="1400" dirty="0"/>
                        <a:t>15mg/kg, svakodnevno</a:t>
                      </a:r>
                      <a:endParaRPr lang="en-US" sz="1400" dirty="0"/>
                    </a:p>
                  </a:txBody>
                  <a:tcPr marT="91440" marB="9144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8378578"/>
                  </a:ext>
                </a:extLst>
              </a:tr>
              <a:tr h="302837">
                <a:tc>
                  <a:txBody>
                    <a:bodyPr/>
                    <a:lstStyle/>
                    <a:p>
                      <a:r>
                        <a:rPr lang="sr-Latn-RS" sz="1600" dirty="0"/>
                        <a:t>Ertapenem</a:t>
                      </a:r>
                      <a:endParaRPr lang="en-US" sz="1600" b="1" dirty="0"/>
                    </a:p>
                  </a:txBody>
                  <a:tcPr marT="54864" marB="9144"/>
                </a:tc>
                <a:tc>
                  <a:txBody>
                    <a:bodyPr/>
                    <a:lstStyle/>
                    <a:p>
                      <a:r>
                        <a:rPr lang="sr-Latn-RS" sz="1400" dirty="0"/>
                        <a:t>1 g, svakodnevno</a:t>
                      </a:r>
                      <a:endParaRPr lang="en-US" sz="1400" dirty="0"/>
                    </a:p>
                  </a:txBody>
                  <a:tcPr marT="91440" marB="9144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237594"/>
                  </a:ext>
                </a:extLst>
              </a:tr>
              <a:tr h="3684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dirty="0"/>
                        <a:t>Imipenem/Cilastatin</a:t>
                      </a:r>
                      <a:endParaRPr lang="en-US" sz="1600" b="1" dirty="0"/>
                    </a:p>
                  </a:txBody>
                  <a:tcPr marT="54864" marB="9144"/>
                </a:tc>
                <a:tc>
                  <a:txBody>
                    <a:bodyPr/>
                    <a:lstStyle/>
                    <a:p>
                      <a:r>
                        <a:rPr lang="sr-Latn-RS" sz="1400" dirty="0"/>
                        <a:t>0.5g, 3x dnevno</a:t>
                      </a:r>
                      <a:endParaRPr lang="en-US" sz="1400" dirty="0"/>
                    </a:p>
                  </a:txBody>
                  <a:tcPr marT="91440" marB="9144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1062182"/>
                  </a:ext>
                </a:extLst>
              </a:tr>
              <a:tr h="3684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dirty="0"/>
                        <a:t>Meropenem</a:t>
                      </a:r>
                      <a:endParaRPr lang="en-US" sz="1600" b="1" dirty="0"/>
                    </a:p>
                  </a:txBody>
                  <a:tcPr marT="54864" marB="9144"/>
                </a:tc>
                <a:tc>
                  <a:txBody>
                    <a:bodyPr/>
                    <a:lstStyle/>
                    <a:p>
                      <a:r>
                        <a:rPr lang="sr-Latn-RS" sz="1400" dirty="0"/>
                        <a:t>1g, 3x dnevno</a:t>
                      </a:r>
                      <a:endParaRPr lang="en-US" sz="1400" dirty="0"/>
                    </a:p>
                  </a:txBody>
                  <a:tcPr marT="91440" marB="9144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48586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D9324BD3-2127-4D6B-A156-2603CE1DAA18}"/>
              </a:ext>
            </a:extLst>
          </p:cNvPr>
          <p:cNvSpPr/>
          <p:nvPr/>
        </p:nvSpPr>
        <p:spPr>
          <a:xfrm>
            <a:off x="4571998" y="6549586"/>
            <a:ext cx="42221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r-Latn-CS" sz="1200" dirty="0">
                <a:solidFill>
                  <a:srgbClr val="0BD0D9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EAU guidelines on urological infections, update march 2018</a:t>
            </a:r>
            <a:endParaRPr lang="en-US" sz="1200" dirty="0">
              <a:solidFill>
                <a:srgbClr val="0BD0D9">
                  <a:lumMod val="5000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641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6A440-3A7A-45C3-9668-F26A1F1CF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/>
              <a:t>ZAKLJUČCI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1A93F9-F864-42CC-A132-35FC1421498D}"/>
              </a:ext>
            </a:extLst>
          </p:cNvPr>
          <p:cNvSpPr txBox="1"/>
          <p:nvPr/>
        </p:nvSpPr>
        <p:spPr>
          <a:xfrm>
            <a:off x="533400" y="1524000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/>
              <a:t>IUT predstavljaju značajan zdravstveni i socioekonomski problem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/>
              <a:t>U </a:t>
            </a:r>
            <a:r>
              <a:rPr lang="sr-Latn-RS" u="sng" dirty="0"/>
              <a:t>populaciji žena </a:t>
            </a:r>
            <a:r>
              <a:rPr lang="sr-Latn-RS" dirty="0"/>
              <a:t>(mladih i seksualno aktivnih, menopauzalnih) posebno su značajne </a:t>
            </a:r>
            <a:r>
              <a:rPr lang="sr-Latn-RS" b="1" dirty="0">
                <a:solidFill>
                  <a:srgbClr val="C00000"/>
                </a:solidFill>
              </a:rPr>
              <a:t>rekurentne IUT</a:t>
            </a:r>
            <a:r>
              <a:rPr lang="sr-Latn-RS" dirty="0"/>
              <a:t>, jer zahtevaju posebnu pažnju i upornost u sprovodjenju mera profilakse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/>
              <a:t>U </a:t>
            </a:r>
            <a:r>
              <a:rPr lang="sr-Latn-RS" u="sng" dirty="0"/>
              <a:t>populaciji starijih muškaraca</a:t>
            </a:r>
            <a:r>
              <a:rPr lang="sr-Latn-RS" dirty="0"/>
              <a:t>, značajne su </a:t>
            </a:r>
            <a:r>
              <a:rPr lang="sr-Latn-RS" b="1" dirty="0">
                <a:solidFill>
                  <a:srgbClr val="C00000"/>
                </a:solidFill>
              </a:rPr>
              <a:t>komplikovane IUT</a:t>
            </a:r>
            <a:r>
              <a:rPr lang="sr-Latn-RS" dirty="0"/>
              <a:t>, posebno infekcije udružene sa prisustvom urinarnog katetera, jer su opterećene rizikom od ozbiljnih komplikacija (urosepsa).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34226BF-C6CD-4E3B-8E7A-DAF6EE8F7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062" y="3667125"/>
            <a:ext cx="6772275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2777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7361F-80B2-4871-866A-1690C7BF4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pPr algn="ctr"/>
            <a:r>
              <a:rPr lang="sr-Latn-RS" dirty="0"/>
              <a:t>ZAKLJUČCI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796F6F-5DD1-4BB2-A48E-5D233C8F2853}"/>
              </a:ext>
            </a:extLst>
          </p:cNvPr>
          <p:cNvSpPr txBox="1"/>
          <p:nvPr/>
        </p:nvSpPr>
        <p:spPr>
          <a:xfrm>
            <a:off x="789992" y="1066800"/>
            <a:ext cx="7467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b="1" dirty="0"/>
              <a:t>Najbolji izbor antibiotika </a:t>
            </a:r>
            <a:r>
              <a:rPr lang="sr-Latn-RS" dirty="0"/>
              <a:t>zavisi od prethodne upotrebe antibiotika i od rasprostranjenosti rezistentnih sojeva, pa bi empirijsku terapiju trebalo bazirati na podacima o lokalnoj rezistenciji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b="1" dirty="0"/>
              <a:t>Nastavak terapije </a:t>
            </a:r>
            <a:r>
              <a:rPr lang="sr-Latn-RS" dirty="0"/>
              <a:t>se bazira na rezultatima osetljivosti uzročnika, pri čemu treba voditi računa o dozi i trajanju terapije kako bi se izbegao razvoj rezistencije.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Cilj</a:t>
            </a:r>
            <a:r>
              <a:rPr lang="en-US" dirty="0"/>
              <a:t> </a:t>
            </a:r>
            <a:r>
              <a:rPr lang="sr-Latn-CS" dirty="0"/>
              <a:t>rukovodjenja antimikrobnom terapijom je optimizacija </a:t>
            </a:r>
            <a:r>
              <a:rPr lang="en-US" dirty="0" err="1"/>
              <a:t>kliničk</a:t>
            </a:r>
            <a:r>
              <a:rPr lang="sr-Latn-CS" dirty="0"/>
              <a:t>ih</a:t>
            </a:r>
            <a:r>
              <a:rPr lang="en-US" dirty="0"/>
              <a:t> </a:t>
            </a:r>
            <a:r>
              <a:rPr lang="en-US" dirty="0" err="1"/>
              <a:t>ishod</a:t>
            </a:r>
            <a:r>
              <a:rPr lang="sr-Latn-CS" dirty="0"/>
              <a:t>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sr-Latn-CS" dirty="0"/>
              <a:t>obezbedjenje delotvorne i ekonomski isplative </a:t>
            </a:r>
            <a:r>
              <a:rPr lang="en-US" dirty="0" err="1"/>
              <a:t>terapij</a:t>
            </a:r>
            <a:r>
              <a:rPr lang="sr-Latn-CS" dirty="0"/>
              <a:t>e, </a:t>
            </a:r>
            <a:r>
              <a:rPr lang="en-US" dirty="0" err="1"/>
              <a:t>minimiziranje</a:t>
            </a:r>
            <a:r>
              <a:rPr lang="en-US" dirty="0"/>
              <a:t> </a:t>
            </a:r>
            <a:r>
              <a:rPr lang="en-US" dirty="0" err="1"/>
              <a:t>nenamernih</a:t>
            </a:r>
            <a:r>
              <a:rPr lang="en-US" dirty="0"/>
              <a:t> </a:t>
            </a:r>
            <a:r>
              <a:rPr lang="en-US" dirty="0" err="1"/>
              <a:t>posledica</a:t>
            </a:r>
            <a:r>
              <a:rPr lang="en-US" dirty="0"/>
              <a:t> </a:t>
            </a:r>
            <a:r>
              <a:rPr lang="en-US" dirty="0" err="1"/>
              <a:t>antimikrobne</a:t>
            </a:r>
            <a:r>
              <a:rPr lang="en-US" dirty="0"/>
              <a:t> </a:t>
            </a:r>
            <a:r>
              <a:rPr lang="sr-Latn-CS" dirty="0"/>
              <a:t>terapije</a:t>
            </a:r>
            <a:r>
              <a:rPr lang="en-US" dirty="0"/>
              <a:t>, </a:t>
            </a:r>
            <a:r>
              <a:rPr lang="en-US" dirty="0" err="1"/>
              <a:t>toksičnost</a:t>
            </a:r>
            <a:r>
              <a:rPr lang="sr-Latn-RS" dirty="0"/>
              <a:t>i</a:t>
            </a:r>
            <a:r>
              <a:rPr lang="en-US" dirty="0"/>
              <a:t>, </a:t>
            </a:r>
            <a:r>
              <a:rPr lang="en-US" dirty="0" err="1"/>
              <a:t>selekcij</a:t>
            </a:r>
            <a:r>
              <a:rPr lang="x-none" dirty="0"/>
              <a:t>e</a:t>
            </a:r>
            <a:r>
              <a:rPr lang="en-US" dirty="0"/>
              <a:t> </a:t>
            </a:r>
            <a:r>
              <a:rPr lang="en-US" dirty="0" err="1"/>
              <a:t>virulentnih</a:t>
            </a:r>
            <a:r>
              <a:rPr lang="en-US" dirty="0"/>
              <a:t> </a:t>
            </a:r>
            <a:r>
              <a:rPr lang="en-US" dirty="0" err="1"/>
              <a:t>organizama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pojav</a:t>
            </a:r>
            <a:r>
              <a:rPr lang="x-none" dirty="0"/>
              <a:t>e</a:t>
            </a:r>
            <a:r>
              <a:rPr lang="en-US" dirty="0"/>
              <a:t> </a:t>
            </a:r>
            <a:r>
              <a:rPr lang="en-US" dirty="0" err="1"/>
              <a:t>rezistentnih</a:t>
            </a:r>
            <a:r>
              <a:rPr lang="en-US" dirty="0"/>
              <a:t> </a:t>
            </a:r>
            <a:r>
              <a:rPr lang="en-US" dirty="0" err="1"/>
              <a:t>bakterijskih</a:t>
            </a:r>
            <a:r>
              <a:rPr lang="en-US" dirty="0"/>
              <a:t> </a:t>
            </a:r>
            <a:r>
              <a:rPr lang="en-US" dirty="0" err="1"/>
              <a:t>sojeva</a:t>
            </a:r>
            <a:r>
              <a:rPr lang="sr-Latn-RS" dirty="0"/>
              <a:t>.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5E45F0-01C2-4B0C-BB73-B0D2D75081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4267200"/>
            <a:ext cx="5029200" cy="236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883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7C3E18-42D6-428D-8E97-CF95DE886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34341" cy="6858000"/>
          </a:xfrm>
          <a:prstGeom prst="rect">
            <a:avLst/>
          </a:prstGeom>
          <a:solidFill>
            <a:srgbClr val="B9B9FF"/>
          </a:solidFill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1AACC2A-9002-4F87-A757-FA7BDDCA7251}"/>
              </a:ext>
            </a:extLst>
          </p:cNvPr>
          <p:cNvSpPr/>
          <p:nvPr/>
        </p:nvSpPr>
        <p:spPr>
          <a:xfrm>
            <a:off x="5715000" y="5956108"/>
            <a:ext cx="2971800" cy="68580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7E7B00-B6F2-45B5-B51E-AA314FD29A63}"/>
              </a:ext>
            </a:extLst>
          </p:cNvPr>
          <p:cNvSpPr txBox="1"/>
          <p:nvPr/>
        </p:nvSpPr>
        <p:spPr>
          <a:xfrm>
            <a:off x="5746122" y="5969191"/>
            <a:ext cx="317054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RS" sz="1200" b="1" dirty="0">
                <a:latin typeface="Arial Narrow" panose="020B0606020202030204" pitchFamily="34" charset="0"/>
              </a:rPr>
              <a:t>Patogeni kolonizuju periuretralno područje i ascedentnim putem kroz uretu dospevaju do mokraćne bešike</a:t>
            </a:r>
            <a:endParaRPr lang="en-US" sz="1200" b="1" dirty="0">
              <a:latin typeface="Arial Narrow" panose="020B0606020202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587691-BC1C-4609-884E-1FB6E27C8EB3}"/>
              </a:ext>
            </a:extLst>
          </p:cNvPr>
          <p:cNvSpPr/>
          <p:nvPr/>
        </p:nvSpPr>
        <p:spPr>
          <a:xfrm>
            <a:off x="5803570" y="4546392"/>
            <a:ext cx="3126753" cy="876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4688EF-8340-4448-ACC1-570FC1A51BC5}"/>
              </a:ext>
            </a:extLst>
          </p:cNvPr>
          <p:cNvSpPr txBox="1"/>
          <p:nvPr/>
        </p:nvSpPr>
        <p:spPr>
          <a:xfrm>
            <a:off x="5759774" y="4533568"/>
            <a:ext cx="3170549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200" b="1" dirty="0">
                <a:latin typeface="Arial Narrow" panose="020B0606020202030204" pitchFamily="34" charset="0"/>
              </a:rPr>
              <a:t>Fimbrije dozvoljavaju pričvšćavanje za epitelne ćelije mokraćne bešike i penetraciju</a:t>
            </a:r>
          </a:p>
          <a:p>
            <a:pPr>
              <a:spcBef>
                <a:spcPts val="400"/>
              </a:spcBef>
            </a:pPr>
            <a:r>
              <a:rPr lang="sr-Latn-RS" sz="1200" b="1" dirty="0">
                <a:latin typeface="Arial Narrow" panose="020B0606020202030204" pitchFamily="34" charset="0"/>
              </a:rPr>
              <a:t>Nakon penetracije, bakterije nastavljaju sa replikacijom i mogu formirati biofilm</a:t>
            </a:r>
            <a:endParaRPr lang="en-US" sz="1200" b="1" dirty="0">
              <a:latin typeface="Arial Narrow" panose="020B0606020202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90C10D-E004-4C7E-AAE8-CF66F1314569}"/>
              </a:ext>
            </a:extLst>
          </p:cNvPr>
          <p:cNvSpPr/>
          <p:nvPr/>
        </p:nvSpPr>
        <p:spPr>
          <a:xfrm>
            <a:off x="5821051" y="3200400"/>
            <a:ext cx="3322949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BC6EED-6110-46F2-BC0D-595940CDF553}"/>
              </a:ext>
            </a:extLst>
          </p:cNvPr>
          <p:cNvSpPr txBox="1"/>
          <p:nvPr/>
        </p:nvSpPr>
        <p:spPr>
          <a:xfrm>
            <a:off x="5763213" y="3171594"/>
            <a:ext cx="332294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200" b="1" dirty="0">
                <a:latin typeface="Arial Narrow" panose="020B0606020202030204" pitchFamily="34" charset="0"/>
              </a:rPr>
              <a:t>Ukoliko je kolonizacija dovoljna, bakterije mogu ascedentnim putem dospeti u bubrege.</a:t>
            </a:r>
          </a:p>
          <a:p>
            <a:pPr>
              <a:spcBef>
                <a:spcPts val="300"/>
              </a:spcBef>
              <a:spcAft>
                <a:spcPts val="200"/>
              </a:spcAft>
            </a:pPr>
            <a:r>
              <a:rPr lang="sr-Latn-RS" sz="1200" b="1" dirty="0">
                <a:latin typeface="Arial Narrow" panose="020B0606020202030204" pitchFamily="34" charset="0"/>
              </a:rPr>
              <a:t>Fimbrije mogu biti od pomoći u ovom procesu.</a:t>
            </a:r>
          </a:p>
          <a:p>
            <a:pPr>
              <a:spcBef>
                <a:spcPts val="100"/>
              </a:spcBef>
            </a:pPr>
            <a:r>
              <a:rPr lang="sr-Latn-RS" sz="1200" b="1" dirty="0">
                <a:latin typeface="Arial Narrow" panose="020B0606020202030204" pitchFamily="34" charset="0"/>
              </a:rPr>
              <a:t>Bakterijski toksini igraju ulogu inhibicijom peristaltike (redukcijom protoka urina).</a:t>
            </a:r>
            <a:endParaRPr lang="en-US" sz="1200" b="1" dirty="0">
              <a:latin typeface="Arial Narrow" panose="020B0606020202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9FCAE8-15F7-4523-9C99-95567A34D70C}"/>
              </a:ext>
            </a:extLst>
          </p:cNvPr>
          <p:cNvSpPr/>
          <p:nvPr/>
        </p:nvSpPr>
        <p:spPr>
          <a:xfrm>
            <a:off x="5835977" y="1888225"/>
            <a:ext cx="3276600" cy="1215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DD7B6B-8D4F-471C-B418-C2877736436B}"/>
              </a:ext>
            </a:extLst>
          </p:cNvPr>
          <p:cNvSpPr txBox="1"/>
          <p:nvPr/>
        </p:nvSpPr>
        <p:spPr>
          <a:xfrm>
            <a:off x="5761047" y="1818403"/>
            <a:ext cx="3140698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sr-Latn-RS" sz="1200" b="1" dirty="0">
                <a:latin typeface="Arial Narrow" panose="020B0606020202030204" pitchFamily="34" charset="0"/>
              </a:rPr>
              <a:t>Infekcija renalnog parenhima uzrokuje inflamatorni odgovor – pijelonefritis</a:t>
            </a:r>
          </a:p>
          <a:p>
            <a:r>
              <a:rPr lang="sr-Latn-RS" sz="1200" b="1" dirty="0">
                <a:latin typeface="Arial Narrow" panose="020B0606020202030204" pitchFamily="34" charset="0"/>
              </a:rPr>
              <a:t>Iako infekcija renalnog parenhima obično nastaje ascedentnim putem, ona takodje može biti i posledica hematogenog širenja</a:t>
            </a:r>
            <a:endParaRPr lang="en-US" sz="1200" b="1" dirty="0">
              <a:latin typeface="Arial Narrow" panose="020B0606020202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5E2EA9-CBF7-4904-98B7-4476FD28987D}"/>
              </a:ext>
            </a:extLst>
          </p:cNvPr>
          <p:cNvSpPr/>
          <p:nvPr/>
        </p:nvSpPr>
        <p:spPr>
          <a:xfrm>
            <a:off x="5818495" y="679963"/>
            <a:ext cx="3140699" cy="89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4A62D2-FC06-484B-9DC9-D9717A54CB81}"/>
              </a:ext>
            </a:extLst>
          </p:cNvPr>
          <p:cNvSpPr txBox="1"/>
          <p:nvPr/>
        </p:nvSpPr>
        <p:spPr>
          <a:xfrm>
            <a:off x="5759774" y="624073"/>
            <a:ext cx="3322949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sr-Latn-RS" sz="1200" b="1" dirty="0">
                <a:latin typeface="Arial Narrow" panose="020B0606020202030204" pitchFamily="34" charset="0"/>
              </a:rPr>
              <a:t>Nastavak inflamatorne kaskade vodi do tubularne opstrukcije, oštećenja i intersticijalnog edema</a:t>
            </a:r>
          </a:p>
          <a:p>
            <a:r>
              <a:rPr lang="sr-Latn-RS" sz="1200" b="1" dirty="0">
                <a:latin typeface="Arial Narrow" panose="020B0606020202030204" pitchFamily="34" charset="0"/>
              </a:rPr>
              <a:t>Ovo može dovesti do intersticijalnog nefritisa, uzrokujući akutno oštećenje bubrega (AOB).</a:t>
            </a:r>
            <a:endParaRPr lang="en-US" sz="1200" b="1" dirty="0">
              <a:latin typeface="Arial Narrow" panose="020B0606020202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40A9E1-3E00-4183-B494-0AB5508A6569}"/>
              </a:ext>
            </a:extLst>
          </p:cNvPr>
          <p:cNvSpPr/>
          <p:nvPr/>
        </p:nvSpPr>
        <p:spPr>
          <a:xfrm>
            <a:off x="1591166" y="1884559"/>
            <a:ext cx="618634" cy="345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5B73DA-7D90-4CBF-B541-D41E6D84C11C}"/>
              </a:ext>
            </a:extLst>
          </p:cNvPr>
          <p:cNvSpPr txBox="1"/>
          <p:nvPr/>
        </p:nvSpPr>
        <p:spPr>
          <a:xfrm>
            <a:off x="1549529" y="1826203"/>
            <a:ext cx="699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>
                <a:latin typeface="Arial Narrow" panose="020B0606020202030204" pitchFamily="34" charset="0"/>
              </a:rPr>
              <a:t>Bubrezi</a:t>
            </a:r>
            <a:endParaRPr lang="en-US" sz="1400" dirty="0">
              <a:latin typeface="Arial Narrow" panose="020B0606020202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60ABBA-EC7C-4A16-A8BA-9CECB9B6B0CE}"/>
              </a:ext>
            </a:extLst>
          </p:cNvPr>
          <p:cNvSpPr/>
          <p:nvPr/>
        </p:nvSpPr>
        <p:spPr>
          <a:xfrm>
            <a:off x="1591166" y="36576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E02922-6032-43F2-B9AC-395BA214DD3F}"/>
              </a:ext>
            </a:extLst>
          </p:cNvPr>
          <p:cNvSpPr txBox="1"/>
          <p:nvPr/>
        </p:nvSpPr>
        <p:spPr>
          <a:xfrm>
            <a:off x="1551493" y="3357721"/>
            <a:ext cx="658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>
                <a:latin typeface="Arial Narrow" panose="020B0606020202030204" pitchFamily="34" charset="0"/>
              </a:rPr>
              <a:t> Ureteri</a:t>
            </a:r>
            <a:endParaRPr lang="en-US" sz="1400" dirty="0">
              <a:latin typeface="Arial Narrow" panose="020B0606020202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A10F86-EAF0-406D-BD54-4D1E3DA033DD}"/>
              </a:ext>
            </a:extLst>
          </p:cNvPr>
          <p:cNvSpPr/>
          <p:nvPr/>
        </p:nvSpPr>
        <p:spPr>
          <a:xfrm>
            <a:off x="1549529" y="6324436"/>
            <a:ext cx="743541" cy="274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A8B94DB-3CFF-4829-BC62-D8B20BAB75A9}"/>
              </a:ext>
            </a:extLst>
          </p:cNvPr>
          <p:cNvSpPr txBox="1"/>
          <p:nvPr/>
        </p:nvSpPr>
        <p:spPr>
          <a:xfrm>
            <a:off x="1593129" y="6311913"/>
            <a:ext cx="616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>
                <a:latin typeface="Arial Narrow" panose="020B0606020202030204" pitchFamily="34" charset="0"/>
              </a:rPr>
              <a:t>Uretra</a:t>
            </a:r>
            <a:endParaRPr lang="en-US" sz="1400" dirty="0">
              <a:latin typeface="Arial Narrow" panose="020B060602020203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2143953-DD7E-4DF3-BD4E-BD9AF2E08963}"/>
              </a:ext>
            </a:extLst>
          </p:cNvPr>
          <p:cNvSpPr/>
          <p:nvPr/>
        </p:nvSpPr>
        <p:spPr>
          <a:xfrm>
            <a:off x="1219201" y="4267200"/>
            <a:ext cx="1302862" cy="1313468"/>
          </a:xfrm>
          <a:prstGeom prst="ellipse">
            <a:avLst/>
          </a:prstGeom>
          <a:solidFill>
            <a:srgbClr val="E8B6E1"/>
          </a:solidFill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18A6C4-7F3F-4CA5-9005-DD641CC9B63E}"/>
              </a:ext>
            </a:extLst>
          </p:cNvPr>
          <p:cNvSpPr txBox="1"/>
          <p:nvPr/>
        </p:nvSpPr>
        <p:spPr>
          <a:xfrm>
            <a:off x="1438766" y="4738221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400" dirty="0">
                <a:latin typeface="Arial Narrow" panose="020B0606020202030204" pitchFamily="34" charset="0"/>
              </a:rPr>
              <a:t>Mokraćna bešika</a:t>
            </a:r>
            <a:endParaRPr lang="en-US" sz="1400" dirty="0">
              <a:latin typeface="Arial Narrow" panose="020B0606020202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036BEC-991A-472E-97AC-47A89C466203}"/>
              </a:ext>
            </a:extLst>
          </p:cNvPr>
          <p:cNvSpPr/>
          <p:nvPr/>
        </p:nvSpPr>
        <p:spPr>
          <a:xfrm>
            <a:off x="152400" y="219162"/>
            <a:ext cx="4739324" cy="421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D49DA40-A4C5-46E5-9AF7-BCB5F3655871}"/>
              </a:ext>
            </a:extLst>
          </p:cNvPr>
          <p:cNvSpPr txBox="1"/>
          <p:nvPr/>
        </p:nvSpPr>
        <p:spPr>
          <a:xfrm>
            <a:off x="0" y="112855"/>
            <a:ext cx="5759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>
                <a:latin typeface="Arial Narrow" panose="020B0606020202030204" pitchFamily="34" charset="0"/>
              </a:rPr>
              <a:t>Patogeneza infekcija urinarnog trakta</a:t>
            </a:r>
            <a:endParaRPr lang="en-US" sz="2400" b="1" dirty="0">
              <a:latin typeface="Arial Narrow" panose="020B0606020202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2B3D351-4503-4D49-8361-9814AF7878CA}"/>
              </a:ext>
            </a:extLst>
          </p:cNvPr>
          <p:cNvSpPr/>
          <p:nvPr/>
        </p:nvSpPr>
        <p:spPr>
          <a:xfrm>
            <a:off x="3962400" y="5867400"/>
            <a:ext cx="1580949" cy="771438"/>
          </a:xfrm>
          <a:prstGeom prst="rect">
            <a:avLst/>
          </a:prstGeom>
          <a:solidFill>
            <a:srgbClr val="B9B9FF"/>
          </a:solidFill>
          <a:ln>
            <a:solidFill>
              <a:srgbClr val="CCB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A72A9D0-D60C-4B92-A5DA-1EF222EA91B2}"/>
              </a:ext>
            </a:extLst>
          </p:cNvPr>
          <p:cNvSpPr txBox="1"/>
          <p:nvPr/>
        </p:nvSpPr>
        <p:spPr>
          <a:xfrm>
            <a:off x="3926950" y="6053064"/>
            <a:ext cx="1651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dirty="0">
                <a:latin typeface="Arial Narrow" panose="020B0606020202030204" pitchFamily="34" charset="0"/>
              </a:rPr>
              <a:t>Kolonizacija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CAA4814-F613-459F-84EC-524DF56D0E06}"/>
              </a:ext>
            </a:extLst>
          </p:cNvPr>
          <p:cNvSpPr/>
          <p:nvPr/>
        </p:nvSpPr>
        <p:spPr>
          <a:xfrm>
            <a:off x="3926950" y="4533568"/>
            <a:ext cx="1598727" cy="876631"/>
          </a:xfrm>
          <a:prstGeom prst="rect">
            <a:avLst/>
          </a:prstGeom>
          <a:solidFill>
            <a:srgbClr val="B9B9FF"/>
          </a:solidFill>
          <a:ln>
            <a:solidFill>
              <a:srgbClr val="CCB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848E935-20D0-46B2-B812-69F465677E59}"/>
              </a:ext>
            </a:extLst>
          </p:cNvPr>
          <p:cNvSpPr txBox="1"/>
          <p:nvPr/>
        </p:nvSpPr>
        <p:spPr>
          <a:xfrm>
            <a:off x="3926950" y="4620659"/>
            <a:ext cx="1598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dirty="0">
                <a:latin typeface="Arial Narrow" panose="020B0606020202030204" pitchFamily="34" charset="0"/>
              </a:rPr>
              <a:t>Penetracija uroepitela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913F917-5C2D-465E-A3C5-63C3AD5D4865}"/>
              </a:ext>
            </a:extLst>
          </p:cNvPr>
          <p:cNvSpPr/>
          <p:nvPr/>
        </p:nvSpPr>
        <p:spPr>
          <a:xfrm>
            <a:off x="3926950" y="3295924"/>
            <a:ext cx="1598727" cy="771438"/>
          </a:xfrm>
          <a:prstGeom prst="rect">
            <a:avLst/>
          </a:prstGeom>
          <a:solidFill>
            <a:srgbClr val="B9B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ctr"/>
          <a:lstStyle/>
          <a:p>
            <a:pPr algn="ctr"/>
            <a:endParaRPr lang="en-US"/>
          </a:p>
        </p:txBody>
      </p:sp>
      <p:sp>
        <p:nvSpPr>
          <p:cNvPr id="1024" name="TextBox 1023">
            <a:extLst>
              <a:ext uri="{FF2B5EF4-FFF2-40B4-BE49-F238E27FC236}">
                <a16:creationId xmlns:a16="http://schemas.microsoft.com/office/drawing/2014/main" id="{59B0971F-6393-4B93-BAFA-BABA6D0517F0}"/>
              </a:ext>
            </a:extLst>
          </p:cNvPr>
          <p:cNvSpPr txBox="1"/>
          <p:nvPr/>
        </p:nvSpPr>
        <p:spPr>
          <a:xfrm>
            <a:off x="3926950" y="3429000"/>
            <a:ext cx="1616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dirty="0">
                <a:latin typeface="Arial Narrow" panose="020B0606020202030204" pitchFamily="34" charset="0"/>
              </a:rPr>
              <a:t>Ascedentni put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1025" name="Rectangle 1024">
            <a:extLst>
              <a:ext uri="{FF2B5EF4-FFF2-40B4-BE49-F238E27FC236}">
                <a16:creationId xmlns:a16="http://schemas.microsoft.com/office/drawing/2014/main" id="{1189C35E-ACE7-426B-9FF8-990187BBA0AD}"/>
              </a:ext>
            </a:extLst>
          </p:cNvPr>
          <p:cNvSpPr/>
          <p:nvPr/>
        </p:nvSpPr>
        <p:spPr>
          <a:xfrm>
            <a:off x="3926950" y="1981200"/>
            <a:ext cx="1616399" cy="804935"/>
          </a:xfrm>
          <a:prstGeom prst="rect">
            <a:avLst/>
          </a:prstGeom>
          <a:solidFill>
            <a:srgbClr val="B9B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TextBox 1026">
            <a:extLst>
              <a:ext uri="{FF2B5EF4-FFF2-40B4-BE49-F238E27FC236}">
                <a16:creationId xmlns:a16="http://schemas.microsoft.com/office/drawing/2014/main" id="{A84971E2-1514-4F94-AEDE-0FD64BEBD7B7}"/>
              </a:ext>
            </a:extLst>
          </p:cNvPr>
          <p:cNvSpPr txBox="1"/>
          <p:nvPr/>
        </p:nvSpPr>
        <p:spPr>
          <a:xfrm>
            <a:off x="3962400" y="2230292"/>
            <a:ext cx="1551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dirty="0">
                <a:latin typeface="Arial Narrow" panose="020B0606020202030204" pitchFamily="34" charset="0"/>
              </a:rPr>
              <a:t>Pijelonefritis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1028" name="Rectangle 1027">
            <a:extLst>
              <a:ext uri="{FF2B5EF4-FFF2-40B4-BE49-F238E27FC236}">
                <a16:creationId xmlns:a16="http://schemas.microsoft.com/office/drawing/2014/main" id="{4970C664-D748-48F9-AF47-019BDC2299FF}"/>
              </a:ext>
            </a:extLst>
          </p:cNvPr>
          <p:cNvSpPr/>
          <p:nvPr/>
        </p:nvSpPr>
        <p:spPr>
          <a:xfrm>
            <a:off x="3926950" y="641095"/>
            <a:ext cx="1616399" cy="873899"/>
          </a:xfrm>
          <a:prstGeom prst="rect">
            <a:avLst/>
          </a:prstGeom>
          <a:solidFill>
            <a:srgbClr val="B9B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TextBox 1028">
            <a:extLst>
              <a:ext uri="{FF2B5EF4-FFF2-40B4-BE49-F238E27FC236}">
                <a16:creationId xmlns:a16="http://schemas.microsoft.com/office/drawing/2014/main" id="{8D074A28-8689-46DF-9DE9-59AF53027A6B}"/>
              </a:ext>
            </a:extLst>
          </p:cNvPr>
          <p:cNvSpPr txBox="1"/>
          <p:nvPr/>
        </p:nvSpPr>
        <p:spPr>
          <a:xfrm>
            <a:off x="3932349" y="560711"/>
            <a:ext cx="161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dirty="0">
                <a:latin typeface="Arial Narrow" panose="020B0606020202030204" pitchFamily="34" charset="0"/>
              </a:rPr>
              <a:t>Akutno oštećenje bubrega</a:t>
            </a:r>
            <a:endParaRPr lang="en-US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828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69657-2D9D-4684-8814-0AA078961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3600" dirty="0">
                <a:solidFill>
                  <a:srgbClr val="04617B"/>
                </a:solidFill>
              </a:rPr>
              <a:t>UTI - interakcija domaćin-mikroorganizam</a:t>
            </a:r>
            <a:endParaRPr lang="en-US" dirty="0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FE214C7D-1334-4B48-B18F-DC865B103166}"/>
              </a:ext>
            </a:extLst>
          </p:cNvPr>
          <p:cNvSpPr/>
          <p:nvPr/>
        </p:nvSpPr>
        <p:spPr>
          <a:xfrm>
            <a:off x="3848100" y="4800600"/>
            <a:ext cx="1447800" cy="1143000"/>
          </a:xfrm>
          <a:prstGeom prst="triangl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9DBFC0F-71D6-4FB9-BCBF-6B2C5792FFEF}"/>
              </a:ext>
            </a:extLst>
          </p:cNvPr>
          <p:cNvCxnSpPr/>
          <p:nvPr/>
        </p:nvCxnSpPr>
        <p:spPr>
          <a:xfrm>
            <a:off x="1981200" y="4800600"/>
            <a:ext cx="5029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FCFE68-2CBF-4490-991F-8CB0DF2333CF}"/>
              </a:ext>
            </a:extLst>
          </p:cNvPr>
          <p:cNvCxnSpPr/>
          <p:nvPr/>
        </p:nvCxnSpPr>
        <p:spPr>
          <a:xfrm flipV="1">
            <a:off x="7010400" y="3886200"/>
            <a:ext cx="0" cy="914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C3567F5-F869-46A7-AF28-F4223A48A880}"/>
              </a:ext>
            </a:extLst>
          </p:cNvPr>
          <p:cNvCxnSpPr/>
          <p:nvPr/>
        </p:nvCxnSpPr>
        <p:spPr>
          <a:xfrm flipV="1">
            <a:off x="1981200" y="3962400"/>
            <a:ext cx="0" cy="838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03C8043-3FAB-4EBA-AA0A-35276823A0E4}"/>
              </a:ext>
            </a:extLst>
          </p:cNvPr>
          <p:cNvSpPr/>
          <p:nvPr/>
        </p:nvSpPr>
        <p:spPr>
          <a:xfrm>
            <a:off x="571500" y="2600772"/>
            <a:ext cx="2819399" cy="1361504"/>
          </a:xfrm>
          <a:prstGeom prst="roundRect">
            <a:avLst/>
          </a:prstGeom>
          <a:solidFill>
            <a:srgbClr val="99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5347B1-1A3E-4A50-855B-CE8FA1896617}"/>
              </a:ext>
            </a:extLst>
          </p:cNvPr>
          <p:cNvSpPr txBox="1"/>
          <p:nvPr/>
        </p:nvSpPr>
        <p:spPr>
          <a:xfrm>
            <a:off x="647699" y="2799485"/>
            <a:ext cx="266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dirty="0">
                <a:solidFill>
                  <a:schemeClr val="bg1"/>
                </a:solidFill>
              </a:rPr>
              <a:t>Virulencija bakterija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647F3A0-C77B-46D8-8327-4A1C6AFDFB36}"/>
              </a:ext>
            </a:extLst>
          </p:cNvPr>
          <p:cNvSpPr/>
          <p:nvPr/>
        </p:nvSpPr>
        <p:spPr>
          <a:xfrm>
            <a:off x="5600700" y="2590802"/>
            <a:ext cx="2819399" cy="1371474"/>
          </a:xfrm>
          <a:prstGeom prst="roundRect">
            <a:avLst/>
          </a:prstGeom>
          <a:solidFill>
            <a:srgbClr val="99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dirty="0"/>
              <a:t>Odrambeni mehanizmi domaćina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2734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8F887-BE50-4EE4-B3CB-5227AA0DE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92163"/>
            <a:ext cx="2514600" cy="1265237"/>
          </a:xfrm>
        </p:spPr>
        <p:txBody>
          <a:bodyPr/>
          <a:lstStyle/>
          <a:p>
            <a:pPr algn="ctr"/>
            <a:r>
              <a:rPr lang="sr-Latn-RS" dirty="0"/>
              <a:t>Faktori virulencije uropatogene       E. coli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98BE121-AA24-4642-BEA0-7C3141C770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131" y="792163"/>
            <a:ext cx="5318338" cy="5578475"/>
          </a:xfrm>
          <a:ln>
            <a:solidFill>
              <a:schemeClr val="tx1"/>
            </a:solidFill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8A5415-A40A-41B1-966B-C5195D5D92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900" y="2282471"/>
            <a:ext cx="2285999" cy="4088167"/>
          </a:xfr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sr-Latn-RS" sz="1800" b="1" dirty="0"/>
              <a:t>Adhezini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Latn-RS" sz="1600" dirty="0"/>
              <a:t>Fimbrije tip 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Latn-RS" sz="1600" dirty="0"/>
              <a:t>P tip fimbrija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r-Latn-RS" sz="1800" b="1" dirty="0"/>
              <a:t>Toksini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Latn-RS" sz="1600" dirty="0"/>
              <a:t>Hemolizin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Latn-RS" sz="1600" dirty="0"/>
              <a:t>CNF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r-Latn-RS" sz="1800" b="1" dirty="0"/>
              <a:t>Sistemi za preuzimanje Fe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Latn-RS" sz="1600" dirty="0"/>
              <a:t>Siderofore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Latn-RS" sz="1600" dirty="0"/>
              <a:t>Hemoreceptori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r-Latn-RS" sz="1800" b="1" dirty="0"/>
              <a:t>Strukturalne  komponente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Latn-RS" sz="1600" dirty="0"/>
              <a:t>LPS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r-Latn-RS" sz="1800" b="1" dirty="0"/>
              <a:t>Flagele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7DAD495-0D88-4E6D-B3F2-A6D9CA04AE62}"/>
              </a:ext>
            </a:extLst>
          </p:cNvPr>
          <p:cNvCxnSpPr/>
          <p:nvPr/>
        </p:nvCxnSpPr>
        <p:spPr>
          <a:xfrm>
            <a:off x="3170131" y="6370638"/>
            <a:ext cx="53183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7933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80F53-6819-4AB4-A315-F1657A980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1946"/>
            <a:ext cx="8229600" cy="990600"/>
          </a:xfrm>
        </p:spPr>
        <p:txBody>
          <a:bodyPr/>
          <a:lstStyle/>
          <a:p>
            <a:pPr algn="ctr"/>
            <a:r>
              <a:rPr lang="sr-Latn-RS" dirty="0"/>
              <a:t>Odrambeni mehanizmi domaćina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8F5C71-5488-4349-8871-B8760CAFEDA4}"/>
              </a:ext>
            </a:extLst>
          </p:cNvPr>
          <p:cNvSpPr txBox="1"/>
          <p:nvPr/>
        </p:nvSpPr>
        <p:spPr>
          <a:xfrm>
            <a:off x="457200" y="1371600"/>
            <a:ext cx="8229600" cy="474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buClr>
                <a:srgbClr val="0F6FC6"/>
              </a:buClr>
              <a:buSzPct val="85000"/>
            </a:pPr>
            <a:r>
              <a:rPr lang="sr-Latn-RS" sz="2400" b="1" dirty="0">
                <a:ln w="12700">
                  <a:solidFill>
                    <a:sysClr val="windowText" lastClr="00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Mehanički</a:t>
            </a:r>
            <a:endParaRPr lang="sr-Latn-RS" sz="2400" b="1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</a:endParaRPr>
          </a:p>
          <a:p>
            <a:pPr marL="182880" lvl="0" indent="-182880">
              <a:spcBef>
                <a:spcPct val="200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</a:pPr>
            <a:r>
              <a:rPr lang="sr-Latn-RS" sz="2000" dirty="0">
                <a:solidFill>
                  <a:prstClr val="black"/>
                </a:solidFill>
              </a:rPr>
              <a:t>Protok urina i mikcija</a:t>
            </a:r>
          </a:p>
          <a:p>
            <a:pPr marL="182880" lvl="0" indent="-182880">
              <a:spcBef>
                <a:spcPct val="200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</a:pPr>
            <a:r>
              <a:rPr lang="sr-Latn-RS" sz="2000" dirty="0">
                <a:solidFill>
                  <a:prstClr val="black"/>
                </a:solidFill>
              </a:rPr>
              <a:t>Dužina uretre</a:t>
            </a:r>
          </a:p>
          <a:p>
            <a:pPr lvl="0">
              <a:spcBef>
                <a:spcPct val="20000"/>
              </a:spcBef>
              <a:buClr>
                <a:srgbClr val="0F6FC6"/>
              </a:buClr>
              <a:buSzPct val="85000"/>
            </a:pPr>
            <a:r>
              <a:rPr lang="sr-Latn-RS" sz="24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Interferenca</a:t>
            </a:r>
            <a:endParaRPr lang="sr-Latn-RS" sz="2400" b="1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182880" lvl="0" indent="-182880">
              <a:spcBef>
                <a:spcPct val="200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</a:pPr>
            <a:r>
              <a:rPr lang="sr-Latn-RS" sz="2000" dirty="0">
                <a:solidFill>
                  <a:prstClr val="black"/>
                </a:solidFill>
              </a:rPr>
              <a:t>Normalna bakterijska flora vagine uretre i periruretralne regije</a:t>
            </a:r>
          </a:p>
          <a:p>
            <a:pPr lvl="0">
              <a:spcBef>
                <a:spcPct val="20000"/>
              </a:spcBef>
              <a:buClr>
                <a:srgbClr val="0F6FC6"/>
              </a:buClr>
              <a:buSzPct val="85000"/>
            </a:pPr>
            <a:r>
              <a:rPr lang="sr-Latn-RS" sz="24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Hemijski</a:t>
            </a:r>
            <a:endParaRPr lang="sr-Latn-RS" sz="2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182880" lvl="0" indent="-182880">
              <a:spcBef>
                <a:spcPct val="200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</a:pPr>
            <a:r>
              <a:rPr lang="sr-Latn-RS" sz="2000" dirty="0">
                <a:solidFill>
                  <a:prstClr val="black"/>
                </a:solidFill>
              </a:rPr>
              <a:t>Osmolalnost i PH urina</a:t>
            </a:r>
          </a:p>
          <a:p>
            <a:pPr marL="182880" lvl="0" indent="-182880">
              <a:spcBef>
                <a:spcPct val="200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</a:pPr>
            <a:r>
              <a:rPr lang="sr-Latn-RS" sz="2000" dirty="0">
                <a:solidFill>
                  <a:prstClr val="black"/>
                </a:solidFill>
              </a:rPr>
              <a:t>Sastav urina (organske kiseline, urea)</a:t>
            </a:r>
          </a:p>
          <a:p>
            <a:pPr marL="182880" lvl="0" indent="-182880">
              <a:spcBef>
                <a:spcPct val="200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</a:pPr>
            <a:r>
              <a:rPr lang="sr-Latn-RS" sz="2000" dirty="0">
                <a:solidFill>
                  <a:prstClr val="black"/>
                </a:solidFill>
              </a:rPr>
              <a:t>Prostatična sekrecija (baktericidni Zn)</a:t>
            </a:r>
          </a:p>
          <a:p>
            <a:pPr lvl="0">
              <a:spcBef>
                <a:spcPct val="20000"/>
              </a:spcBef>
              <a:buClr>
                <a:srgbClr val="0F6FC6"/>
              </a:buClr>
              <a:buSzPct val="85000"/>
            </a:pPr>
            <a:r>
              <a:rPr lang="sr-Latn-RS" sz="24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Mehanizmi u bešici koji sprečavaju adherenciju</a:t>
            </a:r>
          </a:p>
          <a:p>
            <a:pPr marL="182880" lvl="0" indent="-182880">
              <a:spcBef>
                <a:spcPct val="200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</a:pPr>
            <a:r>
              <a:rPr lang="sr-Latn-RS" sz="2000" dirty="0">
                <a:solidFill>
                  <a:prstClr val="black"/>
                </a:solidFill>
              </a:rPr>
              <a:t>Urinarni imunoglobulini (IgA i glikoproteini npr. Tamm Horsfall protein)</a:t>
            </a:r>
          </a:p>
          <a:p>
            <a:pPr marL="182880" lvl="0" indent="-182880">
              <a:spcBef>
                <a:spcPct val="200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</a:pPr>
            <a:r>
              <a:rPr lang="sr-Latn-RS" sz="2000" dirty="0">
                <a:solidFill>
                  <a:prstClr val="black"/>
                </a:solidFill>
              </a:rPr>
              <a:t>Mukozna antibakterijska aktivnost (sloj glikozaminoglikana)</a:t>
            </a:r>
          </a:p>
        </p:txBody>
      </p:sp>
    </p:spTree>
    <p:extLst>
      <p:ext uri="{BB962C8B-B14F-4D97-AF65-F5344CB8AC3E}">
        <p14:creationId xmlns:p14="http://schemas.microsoft.com/office/powerpoint/2010/main" val="2084892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709D3004-B687-4CF2-821D-83F617D5C206}"/>
              </a:ext>
            </a:extLst>
          </p:cNvPr>
          <p:cNvCxnSpPr>
            <a:stCxn id="85" idx="2"/>
            <a:endCxn id="47" idx="0"/>
          </p:cNvCxnSpPr>
          <p:nvPr/>
        </p:nvCxnSpPr>
        <p:spPr>
          <a:xfrm>
            <a:off x="4572000" y="1803975"/>
            <a:ext cx="902" cy="223462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AA6F2724-42A7-4A60-A19E-43A620966104}"/>
              </a:ext>
            </a:extLst>
          </p:cNvPr>
          <p:cNvCxnSpPr>
            <a:endCxn id="49" idx="0"/>
          </p:cNvCxnSpPr>
          <p:nvPr/>
        </p:nvCxnSpPr>
        <p:spPr>
          <a:xfrm>
            <a:off x="8066453" y="2221216"/>
            <a:ext cx="27638" cy="181738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91FF97FC-5745-479B-AB49-B58851781F65}"/>
              </a:ext>
            </a:extLst>
          </p:cNvPr>
          <p:cNvCxnSpPr>
            <a:cxnSpLocks/>
            <a:endCxn id="48" idx="0"/>
          </p:cNvCxnSpPr>
          <p:nvPr/>
        </p:nvCxnSpPr>
        <p:spPr>
          <a:xfrm>
            <a:off x="6301827" y="2221216"/>
            <a:ext cx="27638" cy="181738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A879560-9CD6-4063-BD2D-07BC7BC76A41}"/>
              </a:ext>
            </a:extLst>
          </p:cNvPr>
          <p:cNvCxnSpPr>
            <a:endCxn id="46" idx="0"/>
          </p:cNvCxnSpPr>
          <p:nvPr/>
        </p:nvCxnSpPr>
        <p:spPr>
          <a:xfrm>
            <a:off x="2804213" y="2209800"/>
            <a:ext cx="1" cy="182879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939ACFE5-7B5E-4E15-A4A1-7C52AC603D58}"/>
              </a:ext>
            </a:extLst>
          </p:cNvPr>
          <p:cNvCxnSpPr>
            <a:endCxn id="45" idx="0"/>
          </p:cNvCxnSpPr>
          <p:nvPr/>
        </p:nvCxnSpPr>
        <p:spPr>
          <a:xfrm>
            <a:off x="1052462" y="2209800"/>
            <a:ext cx="1" cy="18288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8E6A6A3-1AF4-45CF-A5C6-DE3D58A8A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406316"/>
            <a:ext cx="8604707" cy="584775"/>
          </a:xfrm>
        </p:spPr>
        <p:txBody>
          <a:bodyPr>
            <a:normAutofit/>
          </a:bodyPr>
          <a:lstStyle/>
          <a:p>
            <a:r>
              <a:rPr lang="sr-Latn-RS" sz="2800" dirty="0"/>
              <a:t>Predisponirajući faktori za infekcije urinarnog trakta</a:t>
            </a: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CFAC72-140D-43D8-9910-5D0868F51F14}"/>
              </a:ext>
            </a:extLst>
          </p:cNvPr>
          <p:cNvSpPr txBox="1"/>
          <p:nvPr/>
        </p:nvSpPr>
        <p:spPr>
          <a:xfrm>
            <a:off x="2965907" y="12192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Faktori rizika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A8F95E-F871-4A6D-B17C-E73673AA4B75}"/>
              </a:ext>
            </a:extLst>
          </p:cNvPr>
          <p:cNvSpPr/>
          <p:nvPr/>
        </p:nvSpPr>
        <p:spPr>
          <a:xfrm>
            <a:off x="247846" y="2551331"/>
            <a:ext cx="1610413" cy="87766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9E1701-A893-4B3A-8846-3E9AB40EBCAD}"/>
              </a:ext>
            </a:extLst>
          </p:cNvPr>
          <p:cNvSpPr/>
          <p:nvPr/>
        </p:nvSpPr>
        <p:spPr>
          <a:xfrm>
            <a:off x="2005800" y="2556095"/>
            <a:ext cx="1600200" cy="87766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F5BE12-C3C7-4285-A49A-5502870E0970}"/>
              </a:ext>
            </a:extLst>
          </p:cNvPr>
          <p:cNvSpPr/>
          <p:nvPr/>
        </p:nvSpPr>
        <p:spPr>
          <a:xfrm>
            <a:off x="5541488" y="2574159"/>
            <a:ext cx="1600200" cy="87766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E15CD2-92C6-4959-9D2C-09FB79EEB10E}"/>
              </a:ext>
            </a:extLst>
          </p:cNvPr>
          <p:cNvSpPr/>
          <p:nvPr/>
        </p:nvSpPr>
        <p:spPr>
          <a:xfrm>
            <a:off x="7295954" y="2551331"/>
            <a:ext cx="1600200" cy="87766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B6D757-BC49-4BF3-9AE1-90C9BD7F31B3}"/>
              </a:ext>
            </a:extLst>
          </p:cNvPr>
          <p:cNvSpPr txBox="1"/>
          <p:nvPr/>
        </p:nvSpPr>
        <p:spPr>
          <a:xfrm>
            <a:off x="2049781" y="2525058"/>
            <a:ext cx="16313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>
                <a:solidFill>
                  <a:schemeClr val="bg1"/>
                </a:solidFill>
              </a:rPr>
              <a:t>Ponašanje i higijenske navike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DF5C83-30AC-4A3D-BDF0-90E0292169D7}"/>
              </a:ext>
            </a:extLst>
          </p:cNvPr>
          <p:cNvSpPr txBox="1"/>
          <p:nvPr/>
        </p:nvSpPr>
        <p:spPr>
          <a:xfrm>
            <a:off x="251773" y="2805499"/>
            <a:ext cx="1588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>
                <a:solidFill>
                  <a:schemeClr val="bg1"/>
                </a:solidFill>
              </a:rPr>
              <a:t>Ženski pol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4E05F9-F0EB-4E9E-9DFD-DD89692F2C0A}"/>
              </a:ext>
            </a:extLst>
          </p:cNvPr>
          <p:cNvSpPr txBox="1"/>
          <p:nvPr/>
        </p:nvSpPr>
        <p:spPr>
          <a:xfrm>
            <a:off x="5561798" y="2551328"/>
            <a:ext cx="1593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>
                <a:solidFill>
                  <a:schemeClr val="bg1"/>
                </a:solidFill>
              </a:rPr>
              <a:t>Određena medicinska stanja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5DDF9B-DA15-4A38-A6F8-B46D7A044B9B}"/>
              </a:ext>
            </a:extLst>
          </p:cNvPr>
          <p:cNvSpPr txBox="1"/>
          <p:nvPr/>
        </p:nvSpPr>
        <p:spPr>
          <a:xfrm>
            <a:off x="7321255" y="2536077"/>
            <a:ext cx="1596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>
                <a:solidFill>
                  <a:schemeClr val="bg1"/>
                </a:solidFill>
              </a:rPr>
              <a:t>Lekovi i jatrogeni faktori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003E408-7314-4C5F-8982-81109B010C2A}"/>
              </a:ext>
            </a:extLst>
          </p:cNvPr>
          <p:cNvCxnSpPr>
            <a:cxnSpLocks/>
          </p:cNvCxnSpPr>
          <p:nvPr/>
        </p:nvCxnSpPr>
        <p:spPr>
          <a:xfrm>
            <a:off x="1053052" y="2209800"/>
            <a:ext cx="7041039" cy="1141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78764510-960D-4518-9D1E-DC159F8B69AF}"/>
              </a:ext>
            </a:extLst>
          </p:cNvPr>
          <p:cNvSpPr/>
          <p:nvPr/>
        </p:nvSpPr>
        <p:spPr>
          <a:xfrm>
            <a:off x="247845" y="4038600"/>
            <a:ext cx="1609235" cy="19082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16C64C2-E03D-43DD-BC3D-DE8E27BE23B5}"/>
              </a:ext>
            </a:extLst>
          </p:cNvPr>
          <p:cNvSpPr/>
          <p:nvPr/>
        </p:nvSpPr>
        <p:spPr>
          <a:xfrm>
            <a:off x="2004113" y="4038597"/>
            <a:ext cx="1600201" cy="19082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6CA9881-41F6-4E2E-8360-FEE5987FDCB9}"/>
              </a:ext>
            </a:extLst>
          </p:cNvPr>
          <p:cNvSpPr/>
          <p:nvPr/>
        </p:nvSpPr>
        <p:spPr>
          <a:xfrm>
            <a:off x="3769587" y="4038597"/>
            <a:ext cx="1606629" cy="19082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F559AFD-245B-465A-9E4E-9977B3870EE6}"/>
              </a:ext>
            </a:extLst>
          </p:cNvPr>
          <p:cNvSpPr/>
          <p:nvPr/>
        </p:nvSpPr>
        <p:spPr>
          <a:xfrm>
            <a:off x="5541488" y="4038598"/>
            <a:ext cx="1575953" cy="19082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C18A5A5-45FC-46F6-8D31-87ED49FAFC2E}"/>
              </a:ext>
            </a:extLst>
          </p:cNvPr>
          <p:cNvSpPr/>
          <p:nvPr/>
        </p:nvSpPr>
        <p:spPr>
          <a:xfrm>
            <a:off x="7295955" y="4038598"/>
            <a:ext cx="1596272" cy="19082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FA5FE0A-9AE3-4C19-9265-A82972FCFA1A}"/>
              </a:ext>
            </a:extLst>
          </p:cNvPr>
          <p:cNvSpPr/>
          <p:nvPr/>
        </p:nvSpPr>
        <p:spPr>
          <a:xfrm>
            <a:off x="3769588" y="2565520"/>
            <a:ext cx="1610413" cy="90354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9CFB362-C7FB-407A-98DF-6BBA5A272327}"/>
              </a:ext>
            </a:extLst>
          </p:cNvPr>
          <p:cNvSpPr txBox="1"/>
          <p:nvPr/>
        </p:nvSpPr>
        <p:spPr>
          <a:xfrm>
            <a:off x="3817900" y="2543375"/>
            <a:ext cx="1565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>
                <a:solidFill>
                  <a:schemeClr val="bg1"/>
                </a:solidFill>
              </a:rPr>
              <a:t>Urološke i nefrološke bolesti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68EDE68-7482-4974-96A0-5B331AAC32AA}"/>
              </a:ext>
            </a:extLst>
          </p:cNvPr>
          <p:cNvSpPr txBox="1"/>
          <p:nvPr/>
        </p:nvSpPr>
        <p:spPr>
          <a:xfrm>
            <a:off x="247845" y="4038597"/>
            <a:ext cx="16092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r-Latn-RS" sz="1200" dirty="0"/>
              <a:t>Kratka uretra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r-Latn-RS" sz="1200" dirty="0"/>
              <a:t>Porodična anamneza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r-Latn-RS" sz="1200" dirty="0"/>
              <a:t>Osobine vaginalne mukoze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r-Latn-RS" sz="1200" dirty="0"/>
              <a:t>Podložnost uroepitelnih ćelija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r-Latn-RS" sz="1200" dirty="0"/>
              <a:t>Seksualno aktivne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r-Latn-RS" sz="1200" dirty="0"/>
              <a:t>U menopauzi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r-Latn-RS" sz="1200" dirty="0"/>
              <a:t>Trudnoća</a:t>
            </a:r>
            <a:endParaRPr lang="en-US" sz="1200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1919065-54DA-41B6-9043-08B4C2B147FA}"/>
              </a:ext>
            </a:extLst>
          </p:cNvPr>
          <p:cNvSpPr txBox="1"/>
          <p:nvPr/>
        </p:nvSpPr>
        <p:spPr>
          <a:xfrm>
            <a:off x="2022352" y="4038597"/>
            <a:ext cx="15645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r-Latn-RS" sz="1200" dirty="0"/>
              <a:t>Neredovno pražnjenje MB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r-Latn-RS" sz="1200" dirty="0"/>
              <a:t>Izbegavanje pražnjenja posle koitusa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r-Latn-RS" sz="1200" dirty="0"/>
              <a:t>Tesan donji veš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r-Latn-RS" sz="1200" dirty="0"/>
              <a:t>Nepravilno brisanje posle mokrenja ili defekacije</a:t>
            </a:r>
            <a:endParaRPr lang="en-US" sz="1200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855AB6EB-6216-47A6-8D5D-F2F3E7A45B83}"/>
              </a:ext>
            </a:extLst>
          </p:cNvPr>
          <p:cNvSpPr/>
          <p:nvPr/>
        </p:nvSpPr>
        <p:spPr>
          <a:xfrm>
            <a:off x="3352800" y="1219200"/>
            <a:ext cx="2438400" cy="584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F40C5C64-158B-4165-B7DD-4B2CD76CE295}"/>
              </a:ext>
            </a:extLst>
          </p:cNvPr>
          <p:cNvSpPr txBox="1"/>
          <p:nvPr/>
        </p:nvSpPr>
        <p:spPr>
          <a:xfrm>
            <a:off x="3794254" y="4115548"/>
            <a:ext cx="15953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r-Latn-RS" sz="1200" dirty="0"/>
              <a:t>Opstrukcija UT – kongenitalna, kamenci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r-Latn-RS" sz="1200" dirty="0"/>
              <a:t>Rezidualni urin – BPH, strikture, neurogena bešika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r-Latn-RS" sz="1200" dirty="0"/>
              <a:t>VUR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r-Latn-RS" sz="1200" dirty="0"/>
              <a:t>Bolesti bubrega – TIN, PBB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63B500D-9B2E-4F49-B3A2-2F9BB3D53CAD}"/>
              </a:ext>
            </a:extLst>
          </p:cNvPr>
          <p:cNvSpPr txBox="1"/>
          <p:nvPr/>
        </p:nvSpPr>
        <p:spPr>
          <a:xfrm>
            <a:off x="7299770" y="4377257"/>
            <a:ext cx="16125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r-Latn-RS" sz="1200" dirty="0"/>
              <a:t>Nedavna upotreba antibiotika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r-Latn-RS" sz="1200" dirty="0"/>
              <a:t>Spermicidi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r-Latn-RS" sz="1200" dirty="0"/>
              <a:t>Instrumentacija UT: kateterizacija, dilatacija, cistoskopija</a:t>
            </a:r>
            <a:endParaRPr lang="en-US" sz="120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ADD25995-DD9E-4807-9EDC-F4A7118BA157}"/>
              </a:ext>
            </a:extLst>
          </p:cNvPr>
          <p:cNvSpPr txBox="1"/>
          <p:nvPr/>
        </p:nvSpPr>
        <p:spPr>
          <a:xfrm>
            <a:off x="5554730" y="4115548"/>
            <a:ext cx="160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r-Latn-RS" sz="1200" dirty="0"/>
              <a:t>Značajna imunosupresija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r-Latn-RS" sz="1200" dirty="0"/>
              <a:t>Diabetes mellitus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r-Latn-RS" sz="1200" dirty="0"/>
              <a:t>Anemija srpastih eritrocita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r-Latn-RS" sz="1200" dirty="0"/>
              <a:t>HBB i druge hronične bolesti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r-Latn-RS" sz="1200" dirty="0"/>
              <a:t>Transplantacija bubrega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32939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</p:spPr>
        <p:txBody>
          <a:bodyPr>
            <a:normAutofit fontScale="90000"/>
          </a:bodyPr>
          <a:lstStyle/>
          <a:p>
            <a:r>
              <a:rPr lang="sr-Latn-C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Klasifikacija infekcija urinarnog trakta usvojena od strane the EAU Urological Infections Guidelines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0890657"/>
              </p:ext>
            </p:extLst>
          </p:nvPr>
        </p:nvGraphicFramePr>
        <p:xfrm>
          <a:off x="611560" y="1628800"/>
          <a:ext cx="7924800" cy="4328160"/>
        </p:xfrm>
        <a:graphic>
          <a:graphicData uri="http://schemas.openxmlformats.org/drawingml/2006/table">
            <a:tbl>
              <a:tblPr firstRow="1">
                <a:tableStyleId>{775DCB02-9BB8-47FD-8907-85C794F793BA}</a:tableStyleId>
              </a:tblPr>
              <a:tblGrid>
                <a:gridCol w="3170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4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sr-Latn-CS" sz="2000" dirty="0"/>
                        <a:t>Klasifikacija infekcija urinarnog trkta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Tx/>
                        <a:buNone/>
                      </a:pPr>
                      <a:r>
                        <a:rPr lang="sr-Latn-CS" sz="1800" dirty="0"/>
                        <a:t>Nekomplikovane IUT</a:t>
                      </a:r>
                      <a:endParaRPr lang="en-US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sr-Latn-CS" sz="1200" dirty="0"/>
                        <a:t>Akutne, sporadične ili rekurentne infekcije donjeg (nekomplikovani cistitis) i/ili gornjeg (nekomplikovani pijelonefritis) UT, ograničene</a:t>
                      </a:r>
                      <a:r>
                        <a:rPr lang="sr-Latn-CS" sz="1200" baseline="0" dirty="0"/>
                        <a:t> na ne-trudne, premenopauzalne žene bez poznatih značajnih anatomskih i funkcionalnih abnormalnosti urinarnog trakta ili komorbiditeta.</a:t>
                      </a:r>
                      <a:endParaRPr lang="en-US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Tx/>
                        <a:buNone/>
                      </a:pPr>
                      <a:r>
                        <a:rPr lang="sr-Latn-CS" sz="1800" dirty="0"/>
                        <a:t>Komplikovane IUT</a:t>
                      </a:r>
                      <a:endParaRPr lang="en-US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sr-Latn-CS" sz="1200" dirty="0"/>
                        <a:t>Sve IUT koje nisu definisane kao nekomplikovane. Znači, u užem smislu IUT kod bolesnika sa povećanom šansom</a:t>
                      </a:r>
                      <a:r>
                        <a:rPr lang="sr-Latn-CS" sz="1200" baseline="0" dirty="0"/>
                        <a:t> komplikovanog toka: tj sve muškarci, trudne žene, bolesnici sa značajnim anatomskim i funkcionalnim abnormalnostima UT, stalnim urinarnim kateterima, bubrežnom bolešću i/ili sa drugim konkomitantnim imunosupresivnim bolestima, kao što je npr diabetes.</a:t>
                      </a:r>
                      <a:endParaRPr lang="en-US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Tx/>
                        <a:buNone/>
                      </a:pPr>
                      <a:r>
                        <a:rPr lang="sr-Latn-CS" sz="1800" dirty="0"/>
                        <a:t>Rekurentne IUT</a:t>
                      </a:r>
                      <a:endParaRPr lang="en-US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sr-Latn-CS" sz="1200" dirty="0"/>
                        <a:t>Rekurentne nekomplikovane i/ili komplikovane IUT, sa frekvencom bar 3 IUT godišnje ili 2 u prethodnih 6 meseci.</a:t>
                      </a:r>
                      <a:endParaRPr lang="en-US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Tx/>
                        <a:buNone/>
                      </a:pPr>
                      <a:r>
                        <a:rPr lang="sr-Latn-CS" sz="1800" dirty="0"/>
                        <a:t>IUT povezane</a:t>
                      </a:r>
                      <a:r>
                        <a:rPr lang="sr-Latn-CS" sz="1800" baseline="0" dirty="0"/>
                        <a:t> sa kateterom</a:t>
                      </a:r>
                      <a:endParaRPr lang="en-US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sr-Latn-CS" sz="1200" dirty="0"/>
                        <a:t>IUT udružene sa prisustvom katetera odnose se na osobe kod kojih je kateterizacija u toku ili koje imaju kateter prisutan tokom poslednja</a:t>
                      </a:r>
                      <a:r>
                        <a:rPr lang="sr-Latn-CS" sz="1200" baseline="0" dirty="0"/>
                        <a:t> 48h.</a:t>
                      </a:r>
                      <a:endParaRPr lang="en-US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Tx/>
                        <a:buNone/>
                      </a:pPr>
                      <a:r>
                        <a:rPr lang="sr-Latn-CS" sz="1800" dirty="0"/>
                        <a:t>Urosepsa</a:t>
                      </a:r>
                      <a:endParaRPr lang="en-US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sr-Latn-CS" sz="1200" dirty="0"/>
                        <a:t>Urosepsa se definiše kao organska</a:t>
                      </a:r>
                      <a:r>
                        <a:rPr lang="sr-Latn-CS" sz="1200" baseline="0" dirty="0"/>
                        <a:t> disfunkcija koja ugrožava život, a uzrokovana je disregulacijom odgovora domaćina na infekciju koja potiče iz UT i/ili muških genitalnih organa</a:t>
                      </a:r>
                      <a:endParaRPr lang="en-US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355976" y="6381328"/>
            <a:ext cx="4320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200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UROLOGICAL INFECTIONS – LIMITED UPDATE MARCH 2018</a:t>
            </a:r>
            <a:endParaRPr lang="en-US" sz="1200" dirty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047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81A7E-AF80-4772-85BB-BDD5E8D5D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3845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dirty="0"/>
              <a:t>Uropatogeni prema tipu infekcija urinarnog trakta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D1018A8-1557-4C2A-8336-D579EEE80B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2091982"/>
              </p:ext>
            </p:extLst>
          </p:nvPr>
        </p:nvGraphicFramePr>
        <p:xfrm>
          <a:off x="457200" y="1554924"/>
          <a:ext cx="8229600" cy="4759960"/>
        </p:xfrm>
        <a:graphic>
          <a:graphicData uri="http://schemas.openxmlformats.org/drawingml/2006/table">
            <a:tbl>
              <a:tblPr firstRow="1" bandRow="1">
                <a:tableStyleId>{D03447BB-5D67-496B-8E87-E561075AD55C}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480708036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33136901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Tip infekcije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Najčešći uropatogeni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6475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Nekomplikovane infekcije 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200" dirty="0"/>
                        <a:t>E. Coli</a:t>
                      </a:r>
                    </a:p>
                    <a:p>
                      <a:r>
                        <a:rPr lang="sr-Latn-RS" sz="1200" dirty="0"/>
                        <a:t>S. saprofiticus</a:t>
                      </a:r>
                    </a:p>
                    <a:p>
                      <a:r>
                        <a:rPr lang="sr-Latn-RS" sz="1200" dirty="0"/>
                        <a:t>Enterococcus species</a:t>
                      </a:r>
                    </a:p>
                    <a:p>
                      <a:r>
                        <a:rPr lang="sr-Latn-RS" sz="1200" dirty="0"/>
                        <a:t>K. Pneumoniae</a:t>
                      </a:r>
                    </a:p>
                    <a:p>
                      <a:r>
                        <a:rPr lang="sr-Latn-RS" sz="1200" dirty="0"/>
                        <a:t>P. mirabilis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89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Komplikovane infekcije 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200" dirty="0"/>
                        <a:t>Slično nekomplikovanim infekcijama UT</a:t>
                      </a:r>
                    </a:p>
                    <a:p>
                      <a:r>
                        <a:rPr lang="sr-Latn-RS" sz="1200" dirty="0"/>
                        <a:t>E.Coli rezistentna na antibiotike</a:t>
                      </a:r>
                    </a:p>
                    <a:p>
                      <a:r>
                        <a:rPr lang="sr-Latn-RS" sz="1200" dirty="0"/>
                        <a:t>P. Aeruginosa</a:t>
                      </a:r>
                    </a:p>
                    <a:p>
                      <a:r>
                        <a:rPr lang="sr-Latn-RS" sz="1200" dirty="0"/>
                        <a:t>Acinetobacter baumanni</a:t>
                      </a:r>
                    </a:p>
                    <a:p>
                      <a:r>
                        <a:rPr lang="sr-Latn-RS" sz="1200" dirty="0"/>
                        <a:t>Enterobacter spp.</a:t>
                      </a:r>
                    </a:p>
                    <a:p>
                      <a:r>
                        <a:rPr lang="sr-Latn-RS" sz="1200" dirty="0"/>
                        <a:t>Staphylococcus species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937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Infekcije UT udružene sa kateterom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200" dirty="0"/>
                        <a:t>P. Mirabilis</a:t>
                      </a:r>
                    </a:p>
                    <a:p>
                      <a:r>
                        <a:rPr lang="sr-Latn-RS" sz="1200" dirty="0"/>
                        <a:t>Morganella morganii</a:t>
                      </a:r>
                    </a:p>
                    <a:p>
                      <a:r>
                        <a:rPr lang="sr-Latn-RS" sz="1200" dirty="0"/>
                        <a:t>Providencia stuartii</a:t>
                      </a:r>
                    </a:p>
                    <a:p>
                      <a:r>
                        <a:rPr lang="sr-Latn-RS" sz="1200" dirty="0"/>
                        <a:t>C. Urealyticim</a:t>
                      </a:r>
                    </a:p>
                    <a:p>
                      <a:r>
                        <a:rPr lang="sr-Latn-RS" sz="1200" dirty="0"/>
                        <a:t>Candida spp.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235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Rekurentne infekcije 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200" dirty="0"/>
                        <a:t>P. Mirabilis</a:t>
                      </a:r>
                    </a:p>
                    <a:p>
                      <a:r>
                        <a:rPr lang="sr-Latn-RS" sz="1200" dirty="0"/>
                        <a:t>K. Pneumoniae</a:t>
                      </a:r>
                    </a:p>
                    <a:p>
                      <a:r>
                        <a:rPr lang="sr-Latn-RS" sz="1200" dirty="0"/>
                        <a:t>Enterobacter spp</a:t>
                      </a:r>
                    </a:p>
                    <a:p>
                      <a:r>
                        <a:rPr lang="sr-Latn-RS" sz="1200" dirty="0"/>
                        <a:t>E. Coli rezistentna na antibiotike</a:t>
                      </a:r>
                    </a:p>
                    <a:p>
                      <a:r>
                        <a:rPr lang="sr-Latn-RS" sz="1200" dirty="0"/>
                        <a:t>Enterococcus spp.</a:t>
                      </a:r>
                    </a:p>
                    <a:p>
                      <a:r>
                        <a:rPr lang="sr-Latn-RS" sz="1200" dirty="0"/>
                        <a:t>Staphylococcus spp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453139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88F8783-41D5-483C-97C7-BB83E810CFC5}"/>
              </a:ext>
            </a:extLst>
          </p:cNvPr>
          <p:cNvSpPr txBox="1"/>
          <p:nvPr/>
        </p:nvSpPr>
        <p:spPr>
          <a:xfrm>
            <a:off x="457200" y="64008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200" i="1" dirty="0">
                <a:solidFill>
                  <a:schemeClr val="tx2">
                    <a:lumMod val="75000"/>
                  </a:schemeClr>
                </a:solidFill>
              </a:rPr>
              <a:t>Informacije iz: Sobel JD, Kaye D. Urinary tract infections. In: Mandell GL, Bennett JE, eds. Principles and Practice of Infectious Diseases, 8th ed. Philadelphia: Elsevier Saunders, 2014: 886-913.</a:t>
            </a:r>
            <a:endParaRPr lang="en-US" sz="12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2829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28257</TotalTime>
  <Words>3615</Words>
  <Application>Microsoft Office PowerPoint</Application>
  <PresentationFormat>On-screen Show (4:3)</PresentationFormat>
  <Paragraphs>581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Arial Narrow</vt:lpstr>
      <vt:lpstr>Calibri</vt:lpstr>
      <vt:lpstr>Cambria</vt:lpstr>
      <vt:lpstr>Constantia</vt:lpstr>
      <vt:lpstr>Corbel</vt:lpstr>
      <vt:lpstr>Tahoma</vt:lpstr>
      <vt:lpstr>Wingdings</vt:lpstr>
      <vt:lpstr>Clarity</vt:lpstr>
      <vt:lpstr>Prevencija i TERAPIJA infekcija urinarnog trakta</vt:lpstr>
      <vt:lpstr>     UVOD</vt:lpstr>
      <vt:lpstr>PowerPoint Presentation</vt:lpstr>
      <vt:lpstr>UTI - interakcija domaćin-mikroorganizam</vt:lpstr>
      <vt:lpstr>Faktori virulencije uropatogene       E. coli</vt:lpstr>
      <vt:lpstr>Odrambeni mehanizmi domaćina</vt:lpstr>
      <vt:lpstr>Predisponirajući faktori za infekcije urinarnog trakta</vt:lpstr>
      <vt:lpstr>Klasifikacija infekcija urinarnog trakta usvojena od strane the EAU Urological Infections Guidelines</vt:lpstr>
      <vt:lpstr>Uropatogeni prema tipu infekcija urinarnog trakta</vt:lpstr>
      <vt:lpstr>OSNOVNI PRINCIPI ANTIMIKROBNE TERAPIJE</vt:lpstr>
      <vt:lpstr>Nekomplikovani cistitis</vt:lpstr>
      <vt:lpstr>PREDLOŽENI  PROTOKOLI  ANTIMIKROBNE TERAPIJE  ZA  NEKOMPLIKOVANE  CISTITISE</vt:lpstr>
      <vt:lpstr>Rekurentne infekcije urinarnog trakta</vt:lpstr>
      <vt:lpstr>Dijagnostička evaluacija i tretman rIUT</vt:lpstr>
      <vt:lpstr>Nekomplikovani pijelonefritis</vt:lpstr>
      <vt:lpstr>Nekomplikovani pijelonefritis</vt:lpstr>
      <vt:lpstr>PREDLOŽENI  PROTOKOLI  EMPIRIJSKE ORALNE ANTIMIKROBNE TERAPIJE U NEKOMPLIKOVANOM PIJELONEFRITISU</vt:lpstr>
      <vt:lpstr>PREDLOŽENI  PROTOKOLI  EMPIRIJSKE PARENTERALNE ANTIMIKROBNE TERAPIJE  ZA  NEKOMPLIKOVANE  PIJELONEFRITISE</vt:lpstr>
      <vt:lpstr>KOMPLIKOVANE INFEKCIJE URINARNOG TRAKTA</vt:lpstr>
      <vt:lpstr>KOMPLIKOVANE INFEKCIJE URINARNOG TRAKTA</vt:lpstr>
      <vt:lpstr>Infekcije urinarnog trakta udružene sa plasiranim urinarnim kateterom</vt:lpstr>
      <vt:lpstr>Preporuke za lečenje i profilaksu CA-UTI</vt:lpstr>
      <vt:lpstr>UROSEPSA</vt:lpstr>
      <vt:lpstr>Mere prevencije nozokomijalne urosepse</vt:lpstr>
      <vt:lpstr>Tretman urosepse</vt:lpstr>
      <vt:lpstr>PREDLOŽENI  PROTOKOLI  ANTIMIKROBNE TERAPIJE  ZA  UROSEPSU</vt:lpstr>
      <vt:lpstr>ZAKLJUČCI</vt:lpstr>
      <vt:lpstr>ZAKLJUČCI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PERITONEUMSKA DIJALIZA KAO MODALITET LEČENJA TERMINALNOG STADIJUMA HRONIČNE BUBREŽNE SLABOSTI</dc:title>
  <dc:creator>GOD</dc:creator>
  <cp:lastModifiedBy>Comment</cp:lastModifiedBy>
  <cp:revision>1216</cp:revision>
  <dcterms:created xsi:type="dcterms:W3CDTF">2014-11-03T09:27:14Z</dcterms:created>
  <dcterms:modified xsi:type="dcterms:W3CDTF">2020-10-10T07:11:39Z</dcterms:modified>
</cp:coreProperties>
</file>